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1"/>
  </p:sldMasterIdLst>
  <p:notesMasterIdLst>
    <p:notesMasterId r:id="rId25"/>
  </p:notesMasterIdLst>
  <p:sldIdLst>
    <p:sldId id="300" r:id="rId2"/>
    <p:sldId id="328" r:id="rId3"/>
    <p:sldId id="257" r:id="rId4"/>
    <p:sldId id="258" r:id="rId5"/>
    <p:sldId id="259" r:id="rId6"/>
    <p:sldId id="262" r:id="rId7"/>
    <p:sldId id="263" r:id="rId8"/>
    <p:sldId id="264" r:id="rId9"/>
    <p:sldId id="265" r:id="rId10"/>
    <p:sldId id="305" r:id="rId11"/>
    <p:sldId id="330" r:id="rId12"/>
    <p:sldId id="306" r:id="rId13"/>
    <p:sldId id="329" r:id="rId14"/>
    <p:sldId id="297" r:id="rId15"/>
    <p:sldId id="327" r:id="rId16"/>
    <p:sldId id="312" r:id="rId17"/>
    <p:sldId id="313" r:id="rId18"/>
    <p:sldId id="317" r:id="rId19"/>
    <p:sldId id="318" r:id="rId20"/>
    <p:sldId id="319" r:id="rId21"/>
    <p:sldId id="320" r:id="rId22"/>
    <p:sldId id="321" r:id="rId23"/>
    <p:sldId id="324"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inardi, Nicole" initials="NM"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488" autoAdjust="0"/>
    <p:restoredTop sz="62270" autoAdjust="0"/>
  </p:normalViewPr>
  <p:slideViewPr>
    <p:cSldViewPr>
      <p:cViewPr varScale="1">
        <p:scale>
          <a:sx n="61" d="100"/>
          <a:sy n="61" d="100"/>
        </p:scale>
        <p:origin x="1632" y="200"/>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70" d="100"/>
          <a:sy n="70" d="100"/>
        </p:scale>
        <p:origin x="2760" y="78"/>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commentAuthors" Target="commentAuthor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9BE1F4-EDF5-4981-A4C8-89471D9755D2}" type="datetimeFigureOut">
              <a:rPr lang="en-US" smtClean="0"/>
              <a:t>11/18/18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43E103-0BA2-4F83-9DF9-CBA1C35346AC}" type="slidenum">
              <a:rPr lang="en-US" smtClean="0"/>
              <a:t>‹#›</a:t>
            </a:fld>
            <a:endParaRPr lang="en-US" dirty="0"/>
          </a:p>
        </p:txBody>
      </p:sp>
    </p:spTree>
    <p:extLst>
      <p:ext uri="{BB962C8B-B14F-4D97-AF65-F5344CB8AC3E}">
        <p14:creationId xmlns:p14="http://schemas.microsoft.com/office/powerpoint/2010/main" val="1230158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Implementing a strategy requires installing and empowering people at the right levels of authority; and reacting to change is possible only when the organization’s structure reflects its business goals and objectives. We define </a:t>
            </a:r>
            <a:r>
              <a:rPr lang="en-US" b="1" noProof="0" dirty="0" smtClean="0"/>
              <a:t>organizational structure </a:t>
            </a:r>
            <a:r>
              <a:rPr lang="en-US" noProof="0" dirty="0" smtClean="0"/>
              <a:t>as the framework of work roles and functions that helps shape and support employee behavior.</a:t>
            </a:r>
            <a:r>
              <a:rPr lang="en-US" baseline="30000" noProof="0" dirty="0" smtClean="0"/>
              <a:t>1</a:t>
            </a:r>
            <a:r>
              <a:rPr lang="en-US" noProof="0" dirty="0" smtClean="0"/>
              <a:t> There are many different ways to organize work.</a:t>
            </a:r>
            <a:endParaRPr lang="en-US" noProof="0" dirty="0"/>
          </a:p>
        </p:txBody>
      </p:sp>
      <p:sp>
        <p:nvSpPr>
          <p:cNvPr id="4" name="Slide Number Placeholder 3"/>
          <p:cNvSpPr>
            <a:spLocks noGrp="1"/>
          </p:cNvSpPr>
          <p:nvPr>
            <p:ph type="sldNum" sz="quarter" idx="10"/>
          </p:nvPr>
        </p:nvSpPr>
        <p:spPr/>
        <p:txBody>
          <a:bodyPr/>
          <a:lstStyle/>
          <a:p>
            <a:fld id="{2343E103-0BA2-4F83-9DF9-CBA1C35346AC}" type="slidenum">
              <a:rPr lang="en-US" smtClean="0"/>
              <a:t>3</a:t>
            </a:fld>
            <a:endParaRPr lang="en-US" dirty="0"/>
          </a:p>
        </p:txBody>
      </p:sp>
    </p:spTree>
    <p:extLst>
      <p:ext uri="{BB962C8B-B14F-4D97-AF65-F5344CB8AC3E}">
        <p14:creationId xmlns:p14="http://schemas.microsoft.com/office/powerpoint/2010/main" val="2537570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noProof="0" dirty="0" smtClean="0"/>
              <a:t>An organization’s structure affects how successfully it can coordinate and accomplish its work activities. (Think about why elementary and high schools organize their students by age rather than by height, for instance.) Several different organizing concepts, such as how specialized a given job is and how many people report to an individual manager, describe the kinds of choices an organization’s top managers must make in choosing the most appropriate structure.</a:t>
            </a:r>
            <a:endParaRPr lang="en-US" noProof="0" dirty="0"/>
          </a:p>
        </p:txBody>
      </p:sp>
      <p:sp>
        <p:nvSpPr>
          <p:cNvPr id="4" name="Slide Number Placeholder 3"/>
          <p:cNvSpPr>
            <a:spLocks noGrp="1"/>
          </p:cNvSpPr>
          <p:nvPr>
            <p:ph type="sldNum" sz="quarter" idx="10"/>
          </p:nvPr>
        </p:nvSpPr>
        <p:spPr/>
        <p:txBody>
          <a:bodyPr/>
          <a:lstStyle/>
          <a:p>
            <a:fld id="{2343E103-0BA2-4F83-9DF9-CBA1C35346AC}" type="slidenum">
              <a:rPr lang="en-US" smtClean="0"/>
              <a:t>4</a:t>
            </a:fld>
            <a:endParaRPr lang="en-US" dirty="0"/>
          </a:p>
        </p:txBody>
      </p:sp>
    </p:spTree>
    <p:extLst>
      <p:ext uri="{BB962C8B-B14F-4D97-AF65-F5344CB8AC3E}">
        <p14:creationId xmlns:p14="http://schemas.microsoft.com/office/powerpoint/2010/main" val="1705934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dirty="0" smtClean="0"/>
              <a:t>Work specialization</a:t>
            </a:r>
            <a:r>
              <a:rPr lang="en-US" noProof="0" dirty="0" smtClean="0"/>
              <a:t>, also known as division of labor, is the degree to which jobs are divided into specific tasks. When work is specialized, employees who work in a certain department will carry out only the tasks that relate to their role. For example, at a restaurant there might be someone greeting the customers, another person showing them to their table, someone taking their order, and another person bussing the tables, but all the employees would not perform all these tasks to accomplish the job of feeding customers. The advantages of specialization may include increased efficiency and more accurate production as workers become more skilled in a particular task.</a:t>
            </a:r>
          </a:p>
        </p:txBody>
      </p:sp>
      <p:sp>
        <p:nvSpPr>
          <p:cNvPr id="4" name="Slide Number Placeholder 3"/>
          <p:cNvSpPr>
            <a:spLocks noGrp="1"/>
          </p:cNvSpPr>
          <p:nvPr>
            <p:ph type="sldNum" sz="quarter" idx="10"/>
          </p:nvPr>
        </p:nvSpPr>
        <p:spPr/>
        <p:txBody>
          <a:bodyPr/>
          <a:lstStyle/>
          <a:p>
            <a:fld id="{2343E103-0BA2-4F83-9DF9-CBA1C35346AC}" type="slidenum">
              <a:rPr lang="en-US" smtClean="0"/>
              <a:t>5</a:t>
            </a:fld>
            <a:endParaRPr lang="en-US" dirty="0"/>
          </a:p>
        </p:txBody>
      </p:sp>
    </p:spTree>
    <p:extLst>
      <p:ext uri="{BB962C8B-B14F-4D97-AF65-F5344CB8AC3E}">
        <p14:creationId xmlns:p14="http://schemas.microsoft.com/office/powerpoint/2010/main" val="3683166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noProof="0" dirty="0" smtClean="0"/>
              <a:t>When organizations expand by hiring more people, the number of direct reports to a given manager usually increases, giving that manager a wider </a:t>
            </a:r>
            <a:r>
              <a:rPr lang="en-US" b="1" noProof="0" dirty="0" smtClean="0"/>
              <a:t>span of control</a:t>
            </a:r>
            <a:r>
              <a:rPr lang="en-US" noProof="0" dirty="0" smtClean="0"/>
              <a:t>. Some of the advantages of a wide span of control for both employees and managers are better communication and collaboration as more employees are included in the decision-making process, and higher morale as employees are given more responsibility and less supervision. Some of the disadvantages are that managers may lose control over what employees are doing, and they can become overloaded with work.</a:t>
            </a:r>
          </a:p>
        </p:txBody>
      </p:sp>
      <p:sp>
        <p:nvSpPr>
          <p:cNvPr id="4" name="Slide Number Placeholder 3"/>
          <p:cNvSpPr>
            <a:spLocks noGrp="1"/>
          </p:cNvSpPr>
          <p:nvPr>
            <p:ph type="sldNum" sz="quarter" idx="10"/>
          </p:nvPr>
        </p:nvSpPr>
        <p:spPr/>
        <p:txBody>
          <a:bodyPr/>
          <a:lstStyle/>
          <a:p>
            <a:fld id="{2343E103-0BA2-4F83-9DF9-CBA1C35346AC}" type="slidenum">
              <a:rPr lang="en-US" smtClean="0"/>
              <a:t>6</a:t>
            </a:fld>
            <a:endParaRPr lang="en-US" dirty="0"/>
          </a:p>
        </p:txBody>
      </p:sp>
    </p:spTree>
    <p:extLst>
      <p:ext uri="{BB962C8B-B14F-4D97-AF65-F5344CB8AC3E}">
        <p14:creationId xmlns:p14="http://schemas.microsoft.com/office/powerpoint/2010/main" val="3195161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Decision−making can be either centralized or decentralized. In a centralized organizational structure, such as McDonald’s or Burger King, senior management makes all the major decisions, whereas in a decentralized organization like UK department stores. John Lewis and Debenhams, employees at lower levels are given the power to make decisions and solve problems without seeking approval from senior management. Again, many organizations</a:t>
            </a:r>
            <a:r>
              <a:rPr lang="en-US" baseline="0" noProof="0" dirty="0" smtClean="0"/>
              <a:t> </a:t>
            </a:r>
            <a:r>
              <a:rPr lang="en-US" noProof="0" dirty="0" smtClean="0"/>
              <a:t>are seeking to move toward a decentralized approach, because the evidence suggests that empowered employees are a key factor of organizational success.</a:t>
            </a:r>
          </a:p>
        </p:txBody>
      </p:sp>
      <p:sp>
        <p:nvSpPr>
          <p:cNvPr id="4" name="Slide Number Placeholder 3"/>
          <p:cNvSpPr>
            <a:spLocks noGrp="1"/>
          </p:cNvSpPr>
          <p:nvPr>
            <p:ph type="sldNum" sz="quarter" idx="10"/>
          </p:nvPr>
        </p:nvSpPr>
        <p:spPr/>
        <p:txBody>
          <a:bodyPr/>
          <a:lstStyle/>
          <a:p>
            <a:fld id="{2343E103-0BA2-4F83-9DF9-CBA1C35346AC}" type="slidenum">
              <a:rPr lang="en-US" smtClean="0"/>
              <a:t>7</a:t>
            </a:fld>
            <a:endParaRPr lang="en-US" dirty="0"/>
          </a:p>
        </p:txBody>
      </p:sp>
    </p:spTree>
    <p:extLst>
      <p:ext uri="{BB962C8B-B14F-4D97-AF65-F5344CB8AC3E}">
        <p14:creationId xmlns:p14="http://schemas.microsoft.com/office/powerpoint/2010/main" val="4075249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noProof="0" dirty="0" smtClean="0"/>
              <a:t>In direct contrast to the decentralized structure, the </a:t>
            </a:r>
            <a:r>
              <a:rPr lang="en-US" b="1" noProof="0" dirty="0" smtClean="0"/>
              <a:t>mechanistic </a:t>
            </a:r>
            <a:r>
              <a:rPr lang="en-US" noProof="0" dirty="0" smtClean="0"/>
              <a:t>model is a formalized structure based on centralization and departmentalization. There is a definite chain of command, employees tend to work separately rather than collaborating, and there is very little communication between lower</a:t>
            </a:r>
            <a:r>
              <a:rPr lang="en-US" baseline="0" noProof="0" dirty="0" smtClean="0"/>
              <a:t> </a:t>
            </a:r>
            <a:r>
              <a:rPr lang="en-US" noProof="0" dirty="0" smtClean="0"/>
              <a:t>level employees and the higher management. This sort of model is predominant in manufacturing where everybody is assigned specific tasks and expected to follow certain rules and procedures. While the mechanistic structure is relatively easy to implement, it can be difficult to adapt it to rapid change. The </a:t>
            </a:r>
            <a:r>
              <a:rPr lang="en-US" b="1" noProof="0" dirty="0" smtClean="0"/>
              <a:t>organic </a:t>
            </a:r>
            <a:r>
              <a:rPr lang="en-US" noProof="0" dirty="0" smtClean="0"/>
              <a:t>model is a less formalized structure based on decentralization and cross-functional teams. Decision</a:t>
            </a:r>
            <a:r>
              <a:rPr lang="en-US" noProof="0" dirty="0" smtClean="0">
                <a:latin typeface="Arial"/>
                <a:cs typeface="Arial"/>
              </a:rPr>
              <a:t>−</a:t>
            </a:r>
            <a:r>
              <a:rPr lang="en-US" noProof="0" dirty="0" smtClean="0"/>
              <a:t>making is participative and distributed throughout the organization. Communication is open and frequent, and employees are more likely to accept and adapt to change.</a:t>
            </a:r>
          </a:p>
        </p:txBody>
      </p:sp>
      <p:sp>
        <p:nvSpPr>
          <p:cNvPr id="4" name="Slide Number Placeholder 3"/>
          <p:cNvSpPr>
            <a:spLocks noGrp="1"/>
          </p:cNvSpPr>
          <p:nvPr>
            <p:ph type="sldNum" sz="quarter" idx="10"/>
          </p:nvPr>
        </p:nvSpPr>
        <p:spPr/>
        <p:txBody>
          <a:bodyPr/>
          <a:lstStyle/>
          <a:p>
            <a:fld id="{2343E103-0BA2-4F83-9DF9-CBA1C35346AC}" type="slidenum">
              <a:rPr lang="en-US" smtClean="0"/>
              <a:t>8</a:t>
            </a:fld>
            <a:endParaRPr lang="en-US" dirty="0"/>
          </a:p>
        </p:txBody>
      </p:sp>
    </p:spTree>
    <p:extLst>
      <p:ext uri="{BB962C8B-B14F-4D97-AF65-F5344CB8AC3E}">
        <p14:creationId xmlns:p14="http://schemas.microsoft.com/office/powerpoint/2010/main" val="288516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b="1" noProof="0" dirty="0" smtClean="0"/>
              <a:t>Formalization</a:t>
            </a:r>
            <a:r>
              <a:rPr lang="en-US" noProof="0" dirty="0" smtClean="0"/>
              <a:t> is the degree to which rules and procedures are standardized in an organization. McDonald’s is an example of an organization whose employees are expected to follow strict guidelines. While there are some benefits to having strict rules, such as less confusion about how and why things are done, employees may become frustrated at the lack of opportunity to exercise their own judgment. Today’s organizations tend to follow a less formalized structure to manage employee behavior.</a:t>
            </a:r>
            <a:r>
              <a:rPr lang="en-US" baseline="0" noProof="0" dirty="0" smtClean="0"/>
              <a:t> </a:t>
            </a:r>
            <a:r>
              <a:rPr lang="en-US" b="1" noProof="0" dirty="0" smtClean="0"/>
              <a:t>Bureaucracy </a:t>
            </a:r>
            <a:r>
              <a:rPr lang="en-US" noProof="0" dirty="0" smtClean="0"/>
              <a:t>is characterized by formalized rules and regulation, specialized routine tasks, division of labor, and centralized authority. Bureaucratic structures, such as the IRS or the Motor Vehicle Bureau, tend to follow a chain of command with decision</a:t>
            </a:r>
            <a:r>
              <a:rPr lang="en-US" noProof="0" dirty="0" smtClean="0">
                <a:latin typeface="Arial"/>
                <a:cs typeface="Arial"/>
              </a:rPr>
              <a:t>−</a:t>
            </a:r>
            <a:r>
              <a:rPr lang="en-US" noProof="0" dirty="0" smtClean="0"/>
              <a:t>making and power lying firmly at the top. </a:t>
            </a:r>
          </a:p>
          <a:p>
            <a:endParaRPr lang="en-US" dirty="0"/>
          </a:p>
        </p:txBody>
      </p:sp>
      <p:sp>
        <p:nvSpPr>
          <p:cNvPr id="4" name="Slide Number Placeholder 3"/>
          <p:cNvSpPr>
            <a:spLocks noGrp="1"/>
          </p:cNvSpPr>
          <p:nvPr>
            <p:ph type="sldNum" sz="quarter" idx="10"/>
          </p:nvPr>
        </p:nvSpPr>
        <p:spPr/>
        <p:txBody>
          <a:bodyPr/>
          <a:lstStyle/>
          <a:p>
            <a:fld id="{2343E103-0BA2-4F83-9DF9-CBA1C35346AC}" type="slidenum">
              <a:rPr lang="en-US" smtClean="0"/>
              <a:t>9</a:t>
            </a:fld>
            <a:endParaRPr lang="en-US" dirty="0"/>
          </a:p>
        </p:txBody>
      </p:sp>
    </p:spTree>
    <p:extLst>
      <p:ext uri="{BB962C8B-B14F-4D97-AF65-F5344CB8AC3E}">
        <p14:creationId xmlns:p14="http://schemas.microsoft.com/office/powerpoint/2010/main" val="2006270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culture of an organization often influences its degree of success or failure. We define </a:t>
            </a:r>
            <a:r>
              <a:rPr lang="en-US" b="1" dirty="0"/>
              <a:t>organizational culture </a:t>
            </a:r>
            <a:r>
              <a:rPr lang="en-US" dirty="0"/>
              <a:t>as a pattern of shared norms, rules, values, and beliefs that guide the attitudes and behaviors of its employees</a:t>
            </a:r>
            <a:r>
              <a:rPr lang="en-US" dirty="0" smtClean="0"/>
              <a:t>. </a:t>
            </a:r>
            <a:r>
              <a:rPr lang="en-US" dirty="0"/>
              <a:t>People are the most important asset to an organization and the behavioral side of a culture is as important as, if not more important than, the financial side. As we will see, a company that neglects </a:t>
            </a:r>
            <a:r>
              <a:rPr lang="en-US" dirty="0" smtClean="0"/>
              <a:t>its</a:t>
            </a:r>
            <a:endParaRPr lang="en-US" dirty="0"/>
          </a:p>
        </p:txBody>
      </p:sp>
      <p:sp>
        <p:nvSpPr>
          <p:cNvPr id="4" name="Slide Number Placeholder 3"/>
          <p:cNvSpPr>
            <a:spLocks noGrp="1"/>
          </p:cNvSpPr>
          <p:nvPr>
            <p:ph type="sldNum" sz="quarter" idx="10"/>
          </p:nvPr>
        </p:nvSpPr>
        <p:spPr/>
        <p:txBody>
          <a:bodyPr/>
          <a:lstStyle/>
          <a:p>
            <a:fld id="{246A4814-D64D-4D34-8132-CE8F60F69506}" type="slidenum">
              <a:rPr lang="en-US" smtClean="0"/>
              <a:t>10</a:t>
            </a:fld>
            <a:endParaRPr lang="en-US" dirty="0"/>
          </a:p>
        </p:txBody>
      </p:sp>
    </p:spTree>
    <p:extLst>
      <p:ext uri="{BB962C8B-B14F-4D97-AF65-F5344CB8AC3E}">
        <p14:creationId xmlns:p14="http://schemas.microsoft.com/office/powerpoint/2010/main" val="2078407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Organizational culture can be subtle, with some of its components hidden beneath the surface. </a:t>
            </a:r>
            <a:r>
              <a:rPr lang="en-US" dirty="0" smtClean="0"/>
              <a:t>There </a:t>
            </a:r>
            <a:r>
              <a:rPr lang="en-US" dirty="0"/>
              <a:t>are two main components: </a:t>
            </a:r>
            <a:r>
              <a:rPr lang="en-US" b="1" dirty="0"/>
              <a:t>observable and unobservable</a:t>
            </a:r>
            <a:r>
              <a:rPr lang="en-US" dirty="0"/>
              <a:t>. </a:t>
            </a:r>
          </a:p>
          <a:p>
            <a:r>
              <a:rPr lang="en-US" b="1" dirty="0"/>
              <a:t>Observable culture </a:t>
            </a:r>
            <a:r>
              <a:rPr lang="en-US" dirty="0"/>
              <a:t>refers to the components of culture that we can see in an organization. For example, personal appearances and dress codes, processes and structures, behaviors and attitudes, and artifacts of the culture like awards, myths, and </a:t>
            </a:r>
            <a:r>
              <a:rPr lang="en-US" dirty="0" smtClean="0"/>
              <a:t>storie</a:t>
            </a:r>
            <a:r>
              <a:rPr lang="en-US" sz="1200" kern="1200" dirty="0" smtClean="0">
                <a:solidFill>
                  <a:schemeClr val="tx1"/>
                </a:solidFill>
                <a:effectLst/>
                <a:latin typeface="+mn-lt"/>
                <a:ea typeface="+mn-ea"/>
                <a:cs typeface="+mn-cs"/>
              </a:rPr>
              <a:t>s</a:t>
            </a:r>
            <a:r>
              <a:rPr lang="en-US" sz="1200" kern="1200" baseline="30000" dirty="0" smtClean="0">
                <a:solidFill>
                  <a:schemeClr val="tx1"/>
                </a:solidFill>
                <a:effectLst/>
                <a:latin typeface="+mn-lt"/>
                <a:ea typeface="+mn-ea"/>
                <a:cs typeface="+mn-cs"/>
              </a:rPr>
              <a:t>4</a:t>
            </a:r>
            <a:r>
              <a:rPr lang="en-US" dirty="0" smtClean="0"/>
              <a:t> </a:t>
            </a:r>
            <a:r>
              <a:rPr lang="en-US" dirty="0"/>
              <a:t>(described in more detail </a:t>
            </a:r>
            <a:r>
              <a:rPr lang="en-US" dirty="0" smtClean="0"/>
              <a:t>below in slide 4) </a:t>
            </a:r>
            <a:r>
              <a:rPr lang="en-US" dirty="0"/>
              <a:t>are all observable parts of organizational culture. </a:t>
            </a:r>
            <a:r>
              <a:rPr lang="en-US" b="1" dirty="0"/>
              <a:t>Unobservable culture </a:t>
            </a:r>
            <a:r>
              <a:rPr lang="en-US" dirty="0"/>
              <a:t>consists of the components that lie beneath the surface of an organization, such as company values and assumptions</a:t>
            </a:r>
            <a:r>
              <a:rPr lang="en-US" dirty="0" smtClean="0"/>
              <a:t>. </a:t>
            </a:r>
            <a:r>
              <a:rPr lang="en-US" dirty="0"/>
              <a:t>For instance, </a:t>
            </a:r>
            <a:r>
              <a:rPr lang="en-US" dirty="0" smtClean="0"/>
              <a:t>multinational </a:t>
            </a:r>
            <a:r>
              <a:rPr lang="en-US" dirty="0"/>
              <a:t>food manufacturing company Kellogg integrates the following values within its organizational culture: passion, integrity, commitment and humility.6 While it is not easy to discern the extent of corporate values, they are often demonstrated in employee behaviors and attitudes. In some cases, assumptions and values can become so ingrained in the employees’ mindset that their perspectives and behaviors become difficult to change. </a:t>
            </a:r>
          </a:p>
          <a:p>
            <a:endParaRPr lang="en-US" dirty="0"/>
          </a:p>
          <a:p>
            <a:endParaRPr lang="en-US" dirty="0"/>
          </a:p>
        </p:txBody>
      </p:sp>
      <p:sp>
        <p:nvSpPr>
          <p:cNvPr id="4" name="Slide Number Placeholder 3"/>
          <p:cNvSpPr>
            <a:spLocks noGrp="1"/>
          </p:cNvSpPr>
          <p:nvPr>
            <p:ph type="sldNum" sz="quarter" idx="10"/>
          </p:nvPr>
        </p:nvSpPr>
        <p:spPr/>
        <p:txBody>
          <a:bodyPr/>
          <a:lstStyle/>
          <a:p>
            <a:fld id="{246A4814-D64D-4D34-8132-CE8F60F69506}" type="slidenum">
              <a:rPr lang="en-US" smtClean="0"/>
              <a:t>12</a:t>
            </a:fld>
            <a:endParaRPr lang="en-US" dirty="0"/>
          </a:p>
        </p:txBody>
      </p:sp>
    </p:spTree>
    <p:extLst>
      <p:ext uri="{BB962C8B-B14F-4D97-AF65-F5344CB8AC3E}">
        <p14:creationId xmlns:p14="http://schemas.microsoft.com/office/powerpoint/2010/main" val="1585707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endParaRPr lang="en-US" smtClean="0"/>
          </a:p>
        </p:txBody>
      </p:sp>
      <p:sp>
        <p:nvSpPr>
          <p:cNvPr id="33796" name="Slide Number Placeholder 3"/>
          <p:cNvSpPr>
            <a:spLocks noGrp="1"/>
          </p:cNvSpPr>
          <p:nvPr>
            <p:ph type="sldNum" sz="quarter" idx="5"/>
          </p:nvPr>
        </p:nvSpPr>
        <p:spPr>
          <a:noFill/>
        </p:spPr>
        <p:txBody>
          <a:bodyPr/>
          <a:lstStyle/>
          <a:p>
            <a:fld id="{D2F069C1-D79E-479A-8067-2EF20F193D01}" type="slidenum">
              <a:rPr lang="en-US" smtClean="0"/>
              <a:pPr/>
              <a:t>14</a:t>
            </a:fld>
            <a:endParaRPr lang="en-US" smtClean="0"/>
          </a:p>
        </p:txBody>
      </p:sp>
    </p:spTree>
    <p:extLst>
      <p:ext uri="{BB962C8B-B14F-4D97-AF65-F5344CB8AC3E}">
        <p14:creationId xmlns:p14="http://schemas.microsoft.com/office/powerpoint/2010/main" val="1484337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endParaRPr lang="en-US" smtClean="0"/>
          </a:p>
        </p:txBody>
      </p:sp>
      <p:sp>
        <p:nvSpPr>
          <p:cNvPr id="36868" name="Slide Number Placeholder 3"/>
          <p:cNvSpPr>
            <a:spLocks noGrp="1"/>
          </p:cNvSpPr>
          <p:nvPr>
            <p:ph type="sldNum" sz="quarter" idx="5"/>
          </p:nvPr>
        </p:nvSpPr>
        <p:spPr>
          <a:noFill/>
        </p:spPr>
        <p:txBody>
          <a:bodyPr/>
          <a:lstStyle/>
          <a:p>
            <a:fld id="{7247302E-24FC-40A3-847A-4080139D6726}" type="slidenum">
              <a:rPr lang="en-US" smtClean="0"/>
              <a:pPr/>
              <a:t>15</a:t>
            </a:fld>
            <a:endParaRPr lang="en-US" smtClean="0"/>
          </a:p>
        </p:txBody>
      </p:sp>
    </p:spTree>
    <p:extLst>
      <p:ext uri="{BB962C8B-B14F-4D97-AF65-F5344CB8AC3E}">
        <p14:creationId xmlns:p14="http://schemas.microsoft.com/office/powerpoint/2010/main" val="448484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cultural group has its distinctions. The dominant culture is the set of core values shared by the bulk of organizational </a:t>
            </a:r>
            <a:r>
              <a:rPr lang="en-US" dirty="0" smtClean="0"/>
              <a:t>employees. </a:t>
            </a:r>
            <a:r>
              <a:rPr lang="en-US" dirty="0"/>
              <a:t>So, for instance, travel website Tripadvisor places importance on donating to charity and giving back to the community, and members of the dominant culture are expected to do community work such as painting </a:t>
            </a:r>
            <a:r>
              <a:rPr lang="en-US" dirty="0" smtClean="0"/>
              <a:t>schools.</a:t>
            </a:r>
            <a:r>
              <a:rPr lang="en-US" baseline="0" dirty="0" smtClean="0"/>
              <a:t> </a:t>
            </a:r>
            <a:r>
              <a:rPr lang="en-US" dirty="0" smtClean="0"/>
              <a:t>In </a:t>
            </a:r>
            <a:r>
              <a:rPr lang="en-US" dirty="0"/>
              <a:t>addition to this dominant culture, subcultures may spring up, which are groups in an organization that share different values from those held by the </a:t>
            </a:r>
            <a:r>
              <a:rPr lang="en-US" dirty="0" smtClean="0"/>
              <a:t>majority. </a:t>
            </a:r>
            <a:r>
              <a:rPr lang="en-US" dirty="0"/>
              <a:t>For example, the Department of Defense consists of different branches such as the Army, Marines and the Navy. Overall, the dominant culture pervades, but each individual branch has its own subculture made up of unique characteristics. However, it is more common for subcultures to arise in companies where there is no dominant culture, or in the merger of two companies each of which has a different culture. An extreme type of subculture whose values strongly differ from those of the larger organization is a </a:t>
            </a:r>
            <a:r>
              <a:rPr lang="en-US" dirty="0" smtClean="0"/>
              <a:t>counterculture</a:t>
            </a:r>
            <a:r>
              <a:rPr lang="en-US" sz="1200" kern="1200" dirty="0" smtClean="0">
                <a:solidFill>
                  <a:schemeClr val="tx1"/>
                </a:solidFill>
                <a:effectLst/>
                <a:latin typeface="+mn-lt"/>
                <a:ea typeface="+mn-ea"/>
                <a:cs typeface="+mn-cs"/>
              </a:rPr>
              <a:t>.</a:t>
            </a:r>
            <a:r>
              <a:rPr lang="en-US" sz="1200" kern="1200" baseline="30000" dirty="0" smtClean="0">
                <a:solidFill>
                  <a:schemeClr val="tx1"/>
                </a:solidFill>
                <a:effectLst/>
                <a:latin typeface="+mn-lt"/>
                <a:ea typeface="+mn-ea"/>
                <a:cs typeface="+mn-cs"/>
              </a:rPr>
              <a:t>16</a:t>
            </a:r>
            <a:r>
              <a:rPr lang="en-US" sz="1200" kern="1200" dirty="0" smtClean="0">
                <a:solidFill>
                  <a:schemeClr val="tx1"/>
                </a:solidFill>
                <a:effectLst/>
                <a:latin typeface="+mn-lt"/>
                <a:ea typeface="+mn-ea"/>
                <a:cs typeface="+mn-cs"/>
              </a:rPr>
              <a:t> </a:t>
            </a:r>
            <a:r>
              <a:rPr lang="en-US" dirty="0" smtClean="0"/>
              <a:t>Such </a:t>
            </a:r>
            <a:r>
              <a:rPr lang="en-US" dirty="0"/>
              <a:t>groups openly reject the company’s </a:t>
            </a:r>
            <a:r>
              <a:rPr lang="en-US" dirty="0" smtClean="0"/>
              <a:t>values</a:t>
            </a:r>
            <a:r>
              <a:rPr lang="en-US" dirty="0"/>
              <a:t>, embrace change, and challenge the status quo. It might seem that these “rebel” groups would be bad for an organization, but a counterculture can also produce positive results</a:t>
            </a:r>
            <a:r>
              <a:rPr lang="en-US" dirty="0" smtClean="0"/>
              <a:t>.</a:t>
            </a:r>
            <a:endParaRPr lang="en-US" dirty="0"/>
          </a:p>
        </p:txBody>
      </p:sp>
      <p:sp>
        <p:nvSpPr>
          <p:cNvPr id="4" name="Slide Number Placeholder 3"/>
          <p:cNvSpPr>
            <a:spLocks noGrp="1"/>
          </p:cNvSpPr>
          <p:nvPr>
            <p:ph type="sldNum" sz="quarter" idx="10"/>
          </p:nvPr>
        </p:nvSpPr>
        <p:spPr/>
        <p:txBody>
          <a:bodyPr/>
          <a:lstStyle/>
          <a:p>
            <a:fld id="{246A4814-D64D-4D34-8132-CE8F60F69506}" type="slidenum">
              <a:rPr lang="en-US" smtClean="0"/>
              <a:t>16</a:t>
            </a:fld>
            <a:endParaRPr lang="en-US" dirty="0"/>
          </a:p>
        </p:txBody>
      </p:sp>
    </p:spTree>
    <p:extLst>
      <p:ext uri="{BB962C8B-B14F-4D97-AF65-F5344CB8AC3E}">
        <p14:creationId xmlns:p14="http://schemas.microsoft.com/office/powerpoint/2010/main" val="9919357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majority of employees are aligned with the values of an organization, it is clear that the organization has a strong culture because there is less need for detailed policies and procedures when the rules are accepted and </a:t>
            </a:r>
            <a:r>
              <a:rPr lang="en-US" dirty="0" smtClean="0"/>
              <a:t>understood</a:t>
            </a:r>
            <a:r>
              <a:rPr lang="en-US" sz="1200" kern="1200" dirty="0" smtClean="0">
                <a:solidFill>
                  <a:schemeClr val="tx1"/>
                </a:solidFill>
                <a:effectLst/>
                <a:latin typeface="+mn-lt"/>
                <a:ea typeface="+mn-ea"/>
                <a:cs typeface="+mn-cs"/>
              </a:rPr>
              <a:t>.</a:t>
            </a:r>
            <a:r>
              <a:rPr lang="en-US" sz="1200" kern="1200" baseline="30000" dirty="0" smtClean="0">
                <a:solidFill>
                  <a:schemeClr val="tx1"/>
                </a:solidFill>
                <a:effectLst/>
                <a:latin typeface="+mn-lt"/>
                <a:ea typeface="+mn-ea"/>
                <a:cs typeface="+mn-cs"/>
              </a:rPr>
              <a:t>18</a:t>
            </a:r>
            <a:r>
              <a:rPr lang="en-US" dirty="0" smtClean="0"/>
              <a:t> </a:t>
            </a:r>
            <a:r>
              <a:rPr lang="en-US" dirty="0"/>
              <a:t>Successful furniture retailer Ikea is an organization with a strong company culture. Ikea prides itself on its limited bureaucracy and its emphasis on co-operation, respect, and teamwork among its </a:t>
            </a:r>
            <a:r>
              <a:rPr lang="en-US" dirty="0" smtClean="0"/>
              <a:t>employees. </a:t>
            </a:r>
            <a:endParaRPr lang="en-US" dirty="0"/>
          </a:p>
          <a:p>
            <a:r>
              <a:rPr lang="en-US" dirty="0"/>
              <a:t>In contrast, an organization with a weak culture is one whose core values are not embraced or shared by its employees. This occurs mainly because the core values are not defined or communicated well, which can lead to inconsistent behavior among employees, which in turn can lead to bad service. For example, following a number of security breaches at the White House, an independent culture investigation has shown that the culture of the U.S. Secret Service, largely based on organizational tradition and personal relationships, needs to achieve a culture change through new </a:t>
            </a:r>
            <a:r>
              <a:rPr lang="en-US" dirty="0" smtClean="0"/>
              <a:t>leadership.</a:t>
            </a:r>
            <a:endParaRPr lang="en-US" dirty="0"/>
          </a:p>
        </p:txBody>
      </p:sp>
      <p:sp>
        <p:nvSpPr>
          <p:cNvPr id="4" name="Slide Number Placeholder 3"/>
          <p:cNvSpPr>
            <a:spLocks noGrp="1"/>
          </p:cNvSpPr>
          <p:nvPr>
            <p:ph type="sldNum" sz="quarter" idx="10"/>
          </p:nvPr>
        </p:nvSpPr>
        <p:spPr/>
        <p:txBody>
          <a:bodyPr/>
          <a:lstStyle/>
          <a:p>
            <a:fld id="{246A4814-D64D-4D34-8132-CE8F60F69506}" type="slidenum">
              <a:rPr lang="en-US" smtClean="0"/>
              <a:t>17</a:t>
            </a:fld>
            <a:endParaRPr lang="en-US" dirty="0"/>
          </a:p>
        </p:txBody>
      </p:sp>
    </p:spTree>
    <p:extLst>
      <p:ext uri="{BB962C8B-B14F-4D97-AF65-F5344CB8AC3E}">
        <p14:creationId xmlns:p14="http://schemas.microsoft.com/office/powerpoint/2010/main" val="189444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Earlier in this chapter, we explored the different types of organizational cultures, namely the adhocracy, clan, </a:t>
            </a:r>
            <a:r>
              <a:rPr lang="en-US" dirty="0" smtClean="0"/>
              <a:t>hierarchy, </a:t>
            </a:r>
            <a:r>
              <a:rPr lang="en-US" dirty="0"/>
              <a:t>and market cultures, through the competing values framework. As we will see below, however, many more types of culture exist in the workplace</a:t>
            </a:r>
            <a:r>
              <a:rPr lang="en-US" dirty="0" smtClean="0"/>
              <a:t>.</a:t>
            </a:r>
            <a:endParaRPr lang="en-US" dirty="0"/>
          </a:p>
        </p:txBody>
      </p:sp>
      <p:sp>
        <p:nvSpPr>
          <p:cNvPr id="4" name="Slide Number Placeholder 3"/>
          <p:cNvSpPr>
            <a:spLocks noGrp="1"/>
          </p:cNvSpPr>
          <p:nvPr>
            <p:ph type="sldNum" sz="quarter" idx="10"/>
          </p:nvPr>
        </p:nvSpPr>
        <p:spPr/>
        <p:txBody>
          <a:bodyPr/>
          <a:lstStyle/>
          <a:p>
            <a:fld id="{246A4814-D64D-4D34-8132-CE8F60F69506}" type="slidenum">
              <a:rPr lang="en-US" smtClean="0"/>
              <a:t>18</a:t>
            </a:fld>
            <a:endParaRPr lang="en-US" dirty="0"/>
          </a:p>
        </p:txBody>
      </p:sp>
    </p:spTree>
    <p:extLst>
      <p:ext uri="{BB962C8B-B14F-4D97-AF65-F5344CB8AC3E}">
        <p14:creationId xmlns:p14="http://schemas.microsoft.com/office/powerpoint/2010/main" val="1016006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Organizations with a </a:t>
            </a:r>
            <a:r>
              <a:rPr lang="en-US" b="1" dirty="0"/>
              <a:t>positive organizational culture </a:t>
            </a:r>
            <a:r>
              <a:rPr lang="en-US" dirty="0"/>
              <a:t>focus on supporting employees’ strengths, increasing morale, and providing rewards for good </a:t>
            </a:r>
            <a:r>
              <a:rPr lang="en-US" dirty="0" smtClean="0"/>
              <a:t>work. </a:t>
            </a:r>
            <a:r>
              <a:rPr lang="en-US" dirty="0"/>
              <a:t>In this type of culture, employees are active in decision-making and kept informed of the organization’s vision and direction. Given this, they tend to be productive, engaged, and committed to the company</a:t>
            </a:r>
            <a:r>
              <a:rPr lang="en-US" dirty="0" smtClean="0"/>
              <a:t>.</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Organizations that nurture a </a:t>
            </a:r>
            <a:r>
              <a:rPr lang="en-US" b="1" dirty="0" smtClean="0"/>
              <a:t>communal culture </a:t>
            </a:r>
            <a:r>
              <a:rPr lang="en-US" dirty="0" smtClean="0"/>
              <a:t>environment are home to employees who tend to think alike, are happy to share knowledge, and have a clear focus on the direction of the task. They are sociable and responsive and work well together to achieve goals. Southwest Airlines has created an informal culture that encourages staff to work together by pitching in and helping out where necessary.</a:t>
            </a:r>
          </a:p>
          <a:p>
            <a:endParaRPr lang="en-US" dirty="0"/>
          </a:p>
        </p:txBody>
      </p:sp>
      <p:sp>
        <p:nvSpPr>
          <p:cNvPr id="4" name="Slide Number Placeholder 3"/>
          <p:cNvSpPr>
            <a:spLocks noGrp="1"/>
          </p:cNvSpPr>
          <p:nvPr>
            <p:ph type="sldNum" sz="quarter" idx="10"/>
          </p:nvPr>
        </p:nvSpPr>
        <p:spPr/>
        <p:txBody>
          <a:bodyPr/>
          <a:lstStyle/>
          <a:p>
            <a:fld id="{246A4814-D64D-4D34-8132-CE8F60F69506}" type="slidenum">
              <a:rPr lang="en-US" smtClean="0"/>
              <a:t>19</a:t>
            </a:fld>
            <a:endParaRPr lang="en-US" dirty="0"/>
          </a:p>
        </p:txBody>
      </p:sp>
    </p:spTree>
    <p:extLst>
      <p:ext uri="{BB962C8B-B14F-4D97-AF65-F5344CB8AC3E}">
        <p14:creationId xmlns:p14="http://schemas.microsoft.com/office/powerpoint/2010/main" val="18810356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Fragmented culture </a:t>
            </a:r>
            <a:r>
              <a:rPr lang="en-US" dirty="0"/>
              <a:t>is found in companies where employees tend to keep to themselves, avoid socializing, and work as individuals rather than part of a team</a:t>
            </a:r>
            <a:r>
              <a:rPr lang="en-US" dirty="0" smtClean="0"/>
              <a:t>.</a:t>
            </a:r>
            <a:r>
              <a:rPr lang="en-US" sz="1200" kern="1200" baseline="30000" dirty="0" smtClean="0">
                <a:solidFill>
                  <a:schemeClr val="tx1"/>
                </a:solidFill>
                <a:effectLst/>
                <a:latin typeface="+mn-lt"/>
                <a:ea typeface="+mn-ea"/>
                <a:cs typeface="+mn-cs"/>
              </a:rPr>
              <a:t> 37</a:t>
            </a:r>
            <a:r>
              <a:rPr lang="en-US" dirty="0" smtClean="0"/>
              <a:t> </a:t>
            </a:r>
            <a:r>
              <a:rPr lang="en-US" dirty="0"/>
              <a:t>For example, computer programmers often spend long periods of time working alone, which may cause distance and disconnection from the rest of the group</a:t>
            </a:r>
            <a:r>
              <a:rPr lang="en-US" dirty="0" smtClean="0"/>
              <a:t>.</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noProof="0" dirty="0" smtClean="0"/>
              <a:t>As the name suggests, </a:t>
            </a:r>
            <a:r>
              <a:rPr lang="en-US" b="1" noProof="0" dirty="0" smtClean="0"/>
              <a:t>mercenary cultures </a:t>
            </a:r>
            <a:r>
              <a:rPr lang="en-US" noProof="0" dirty="0" smtClean="0"/>
              <a:t>exist in organizations where making money is the top priority. Employees are measured by their levels of performance and productivity and are expected to have a high commitment towards achieving organizational goals. Since the culture is task-driven, they do not tend to socialize, which can sometimes result in an unfriendly working environment. Disgraced organization Enron is an example of a mercenary company that became ruthless in its quest to dominate new markets through a “win at all costs” attitude.</a:t>
            </a:r>
          </a:p>
          <a:p>
            <a:endParaRPr lang="en-US" dirty="0"/>
          </a:p>
        </p:txBody>
      </p:sp>
      <p:sp>
        <p:nvSpPr>
          <p:cNvPr id="4" name="Slide Number Placeholder 3"/>
          <p:cNvSpPr>
            <a:spLocks noGrp="1"/>
          </p:cNvSpPr>
          <p:nvPr>
            <p:ph type="sldNum" sz="quarter" idx="10"/>
          </p:nvPr>
        </p:nvSpPr>
        <p:spPr/>
        <p:txBody>
          <a:bodyPr/>
          <a:lstStyle/>
          <a:p>
            <a:fld id="{246A4814-D64D-4D34-8132-CE8F60F69506}" type="slidenum">
              <a:rPr lang="en-US" smtClean="0"/>
              <a:t>20</a:t>
            </a:fld>
            <a:endParaRPr lang="en-US" dirty="0"/>
          </a:p>
        </p:txBody>
      </p:sp>
    </p:spTree>
    <p:extLst>
      <p:ext uri="{BB962C8B-B14F-4D97-AF65-F5344CB8AC3E}">
        <p14:creationId xmlns:p14="http://schemas.microsoft.com/office/powerpoint/2010/main" val="104091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Networked cultures </a:t>
            </a:r>
            <a:r>
              <a:rPr lang="en-US" dirty="0"/>
              <a:t>are characterized by a high degree of trust </a:t>
            </a:r>
            <a:r>
              <a:rPr lang="en-US" dirty="0" smtClean="0"/>
              <a:t>among employees </a:t>
            </a:r>
            <a:r>
              <a:rPr lang="en-US" dirty="0"/>
              <a:t>and a willingness to communicate and share </a:t>
            </a:r>
            <a:r>
              <a:rPr lang="en-US" dirty="0" smtClean="0"/>
              <a:t>information. </a:t>
            </a:r>
            <a:r>
              <a:rPr lang="en-US" dirty="0"/>
              <a:t>Employees may work independently of each other, but they still come together on an informal basis to swap and exchange ideas. Highly creative organizations such as Google, Apple, and Pixar in which people are encouraged to think differently tend to have networked cultures</a:t>
            </a:r>
            <a:r>
              <a:rPr lang="en-US" dirty="0" smtClean="0"/>
              <a:t>.</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Due to well-documented ethical scandals over the last few years, many organizations are moving toward creating more highly </a:t>
            </a:r>
            <a:r>
              <a:rPr lang="en-US" b="1" dirty="0" smtClean="0"/>
              <a:t>ethical cultures</a:t>
            </a:r>
            <a:r>
              <a:rPr lang="en-US" dirty="0" smtClean="0"/>
              <a:t>. This means managers need to be role models themselves, communicate ethical standards, and train employees to behave in an ethical manner. To reinforce this type of culture, employees should be rewarded for ethical behavior and punished for unethical behavior. An example of an organization with a strong ethical culture is science-based company 3M, which has been recognized by the </a:t>
            </a:r>
            <a:r>
              <a:rPr lang="en-US" dirty="0" err="1" smtClean="0"/>
              <a:t>Ethisphere</a:t>
            </a:r>
            <a:r>
              <a:rPr lang="en-US" dirty="0" smtClean="0"/>
              <a:t> Institute as the most ethical company in the world due to its strong commitment to the community and corporate citizenship.</a:t>
            </a:r>
          </a:p>
          <a:p>
            <a:endParaRPr lang="en-US" dirty="0"/>
          </a:p>
        </p:txBody>
      </p:sp>
      <p:sp>
        <p:nvSpPr>
          <p:cNvPr id="4" name="Slide Number Placeholder 3"/>
          <p:cNvSpPr>
            <a:spLocks noGrp="1"/>
          </p:cNvSpPr>
          <p:nvPr>
            <p:ph type="sldNum" sz="quarter" idx="10"/>
          </p:nvPr>
        </p:nvSpPr>
        <p:spPr/>
        <p:txBody>
          <a:bodyPr/>
          <a:lstStyle/>
          <a:p>
            <a:fld id="{246A4814-D64D-4D34-8132-CE8F60F69506}" type="slidenum">
              <a:rPr lang="en-US" smtClean="0"/>
              <a:t>21</a:t>
            </a:fld>
            <a:endParaRPr lang="en-US" dirty="0"/>
          </a:p>
        </p:txBody>
      </p:sp>
    </p:spTree>
    <p:extLst>
      <p:ext uri="{BB962C8B-B14F-4D97-AF65-F5344CB8AC3E}">
        <p14:creationId xmlns:p14="http://schemas.microsoft.com/office/powerpoint/2010/main" val="15555455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Spiritual culture</a:t>
            </a:r>
            <a:r>
              <a:rPr lang="en-US" dirty="0"/>
              <a:t> focuses on opportunities for employees to grow in the workplace by carrying out meaningful tasks that contribute to the good of society as a </a:t>
            </a:r>
            <a:r>
              <a:rPr lang="en-US" dirty="0" smtClean="0"/>
              <a:t>whole. </a:t>
            </a:r>
            <a:r>
              <a:rPr lang="en-US" dirty="0"/>
              <a:t>It prioritizes caring, compassion, and support for others over profit. There has been some debate over the effectiveness of spiritual organizations, with supporters believing that workplace spirituality enhances the value of the organization, and critics questioning the legitimacy of this type of culture, as well as its effectiveness in terms of profit and financial </a:t>
            </a:r>
            <a:r>
              <a:rPr lang="en-US" dirty="0" smtClean="0"/>
              <a:t>success.</a:t>
            </a:r>
            <a:endParaRPr lang="en-US" dirty="0"/>
          </a:p>
        </p:txBody>
      </p:sp>
      <p:sp>
        <p:nvSpPr>
          <p:cNvPr id="4" name="Slide Number Placeholder 3"/>
          <p:cNvSpPr>
            <a:spLocks noGrp="1"/>
          </p:cNvSpPr>
          <p:nvPr>
            <p:ph type="sldNum" sz="quarter" idx="10"/>
          </p:nvPr>
        </p:nvSpPr>
        <p:spPr/>
        <p:txBody>
          <a:bodyPr/>
          <a:lstStyle/>
          <a:p>
            <a:fld id="{246A4814-D64D-4D34-8132-CE8F60F69506}" type="slidenum">
              <a:rPr lang="en-US" smtClean="0"/>
              <a:t>22</a:t>
            </a:fld>
            <a:endParaRPr lang="en-US" dirty="0"/>
          </a:p>
        </p:txBody>
      </p:sp>
    </p:spTree>
    <p:extLst>
      <p:ext uri="{BB962C8B-B14F-4D97-AF65-F5344CB8AC3E}">
        <p14:creationId xmlns:p14="http://schemas.microsoft.com/office/powerpoint/2010/main" val="608041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Managers working in organizations with a certain culture tend to select candidates whose personalities and attitudes best match that culture and </a:t>
            </a:r>
            <a:r>
              <a:rPr lang="en-US" dirty="0" smtClean="0"/>
              <a:t>values. </a:t>
            </a:r>
            <a:r>
              <a:rPr lang="en-US" dirty="0"/>
              <a:t>This match is called </a:t>
            </a:r>
            <a:r>
              <a:rPr lang="en-US" dirty="0" smtClean="0"/>
              <a:t>person</a:t>
            </a:r>
            <a:r>
              <a:rPr lang="en-US" dirty="0" smtClean="0">
                <a:latin typeface="Arial"/>
                <a:cs typeface="Arial"/>
              </a:rPr>
              <a:t>−</a:t>
            </a:r>
            <a:r>
              <a:rPr lang="en-US" dirty="0" smtClean="0"/>
              <a:t>organization </a:t>
            </a:r>
            <a:r>
              <a:rPr lang="en-US" dirty="0"/>
              <a:t>fit. Research has shown that hiring for organizational </a:t>
            </a:r>
            <a:r>
              <a:rPr lang="en-US" dirty="0" smtClean="0"/>
              <a:t>fit.</a:t>
            </a:r>
            <a:endParaRPr lang="en-US" dirty="0"/>
          </a:p>
        </p:txBody>
      </p:sp>
      <p:sp>
        <p:nvSpPr>
          <p:cNvPr id="4" name="Slide Number Placeholder 3"/>
          <p:cNvSpPr>
            <a:spLocks noGrp="1"/>
          </p:cNvSpPr>
          <p:nvPr>
            <p:ph type="sldNum" sz="quarter" idx="10"/>
          </p:nvPr>
        </p:nvSpPr>
        <p:spPr/>
        <p:txBody>
          <a:bodyPr/>
          <a:lstStyle/>
          <a:p>
            <a:fld id="{246A4814-D64D-4D34-8132-CE8F60F69506}" type="slidenum">
              <a:rPr lang="en-US" smtClean="0"/>
              <a:t>23</a:t>
            </a:fld>
            <a:endParaRPr lang="en-US" dirty="0"/>
          </a:p>
        </p:txBody>
      </p:sp>
    </p:spTree>
    <p:extLst>
      <p:ext uri="{BB962C8B-B14F-4D97-AF65-F5344CB8AC3E}">
        <p14:creationId xmlns:p14="http://schemas.microsoft.com/office/powerpoint/2010/main" val="2126893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52400"/>
            <a:ext cx="8915400" cy="1447800"/>
          </a:xfrm>
          <a:prstGeom prst="rect">
            <a:avLst/>
          </a:prstGeom>
        </p:spPr>
        <p:txBody>
          <a:bodyPr/>
          <a:lstStyle>
            <a:lvl1pPr algn="ctr">
              <a:defRPr>
                <a:solidFill>
                  <a:schemeClr val="accent6">
                    <a:lumMod val="75000"/>
                  </a:schemeClr>
                </a:solidFill>
                <a:latin typeface="Arial" panose="020B0604020202020204" pitchFamily="34" charset="0"/>
                <a:cs typeface="Arial" panose="020B0604020202020204"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558398937"/>
      </p:ext>
    </p:extLst>
  </p:cSld>
  <p:clrMapOvr>
    <a:masterClrMapping/>
  </p:clrMapOvr>
  <p:timing>
    <p:tnLst>
      <p:par>
        <p:cTn id="1" dur="indefinite" restart="never" nodeType="tmRoot"/>
      </p:par>
    </p:tnLst>
  </p:timing>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6248400" y="228600"/>
            <a:ext cx="2667000" cy="838200"/>
          </a:xfrm>
        </p:spPr>
        <p:txBody>
          <a:bodyPr>
            <a:noAutofit/>
          </a:bodyPr>
          <a:lstStyle>
            <a:lvl1pPr marL="0" indent="0">
              <a:buNone/>
              <a:defRPr sz="2000">
                <a:solidFill>
                  <a:schemeClr val="accent6">
                    <a:lumMod val="7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Tree>
    <p:extLst>
      <p:ext uri="{BB962C8B-B14F-4D97-AF65-F5344CB8AC3E}">
        <p14:creationId xmlns:p14="http://schemas.microsoft.com/office/powerpoint/2010/main" val="2041292934"/>
      </p:ext>
    </p:extLst>
  </p:cSld>
  <p:clrMapOvr>
    <a:masterClrMapping/>
  </p:clrMapOvr>
  <p:timing>
    <p:tnLst>
      <p:par>
        <p:cTn id="1" dur="indefinite" restart="never" nodeType="tmRoot"/>
      </p:par>
    </p:tnLst>
  </p:timing>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914400"/>
          </a:xfrm>
          <a:prstGeom prst="rect">
            <a:avLst/>
          </a:prstGeom>
        </p:spPr>
        <p:txBody>
          <a:bodyPr/>
          <a:lstStyle>
            <a:lvl1pPr algn="l">
              <a:defRPr>
                <a:solidFill>
                  <a:srgbClr val="000099"/>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438401"/>
            <a:ext cx="8229600" cy="3505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13"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772E002C-E576-4829-876E-D8A58FEC85C2}" type="slidenum">
              <a:rPr lang="en-US" smtClean="0"/>
              <a:t>‹#›</a:t>
            </a:fld>
            <a:endParaRPr lang="en-US" dirty="0"/>
          </a:p>
        </p:txBody>
      </p:sp>
    </p:spTree>
    <p:extLst>
      <p:ext uri="{BB962C8B-B14F-4D97-AF65-F5344CB8AC3E}">
        <p14:creationId xmlns:p14="http://schemas.microsoft.com/office/powerpoint/2010/main" val="8271832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with Section Header">
    <p:spTree>
      <p:nvGrpSpPr>
        <p:cNvPr id="1" name=""/>
        <p:cNvGrpSpPr/>
        <p:nvPr/>
      </p:nvGrpSpPr>
      <p:grpSpPr>
        <a:xfrm>
          <a:off x="0" y="0"/>
          <a:ext cx="0" cy="0"/>
          <a:chOff x="0" y="0"/>
          <a:chExt cx="0" cy="0"/>
        </a:xfrm>
      </p:grpSpPr>
      <p:sp>
        <p:nvSpPr>
          <p:cNvPr id="12" name="Content Placeholder 2"/>
          <p:cNvSpPr>
            <a:spLocks noGrp="1"/>
          </p:cNvSpPr>
          <p:nvPr>
            <p:ph idx="13" hasCustomPrompt="1"/>
          </p:nvPr>
        </p:nvSpPr>
        <p:spPr>
          <a:xfrm>
            <a:off x="470079" y="762000"/>
            <a:ext cx="8597721" cy="533400"/>
          </a:xfrm>
          <a:prstGeom prst="rect">
            <a:avLst/>
          </a:prstGeom>
        </p:spPr>
        <p:txBody>
          <a:bodyPr>
            <a:noAutofit/>
          </a:bodyPr>
          <a:lstStyle>
            <a:lvl1pPr marL="0" indent="0" algn="r">
              <a:buNone/>
              <a:defRPr sz="2400" b="1" cap="all" baseline="0">
                <a:solidFill>
                  <a:srgbClr val="009E00"/>
                </a:solidFill>
                <a:latin typeface="Arial Narrow" panose="020B0606020202030204" pitchFamily="34" charset="0"/>
              </a:defRPr>
            </a:lvl1pPr>
            <a:lvl2pPr algn="r">
              <a:defRPr sz="2400">
                <a:latin typeface="Arial Narrow" panose="020B0606020202030204" pitchFamily="34" charset="0"/>
              </a:defRPr>
            </a:lvl2pPr>
            <a:lvl3pPr algn="r">
              <a:defRPr sz="2400">
                <a:latin typeface="Arial Narrow" panose="020B0606020202030204" pitchFamily="34" charset="0"/>
              </a:defRPr>
            </a:lvl3pPr>
            <a:lvl4pPr algn="r">
              <a:defRPr sz="2400">
                <a:latin typeface="Arial Narrow" panose="020B0606020202030204" pitchFamily="34" charset="0"/>
              </a:defRPr>
            </a:lvl4pPr>
            <a:lvl5pPr algn="r">
              <a:defRPr sz="2400">
                <a:latin typeface="Arial Narrow" panose="020B0606020202030204" pitchFamily="34" charset="0"/>
              </a:defRPr>
            </a:lvl5pPr>
          </a:lstStyle>
          <a:p>
            <a:pPr lvl="0"/>
            <a:r>
              <a:rPr lang="en-US" dirty="0" smtClean="0"/>
              <a:t>CLICK TO EDIT MASTER TEXT STYLES</a:t>
            </a:r>
          </a:p>
        </p:txBody>
      </p:sp>
      <p:sp>
        <p:nvSpPr>
          <p:cNvPr id="7" name="Title 1"/>
          <p:cNvSpPr>
            <a:spLocks noGrp="1"/>
          </p:cNvSpPr>
          <p:nvPr>
            <p:ph type="title"/>
          </p:nvPr>
        </p:nvSpPr>
        <p:spPr>
          <a:xfrm>
            <a:off x="457200" y="1371600"/>
            <a:ext cx="8229600" cy="914400"/>
          </a:xfrm>
          <a:prstGeom prst="rect">
            <a:avLst/>
          </a:prstGeom>
        </p:spPr>
        <p:txBody>
          <a:bodyPr/>
          <a:lstStyle>
            <a:lvl1pPr algn="l">
              <a:defRPr>
                <a:solidFill>
                  <a:srgbClr val="000099"/>
                </a:solidFill>
              </a:defRPr>
            </a:lvl1pPr>
          </a:lstStyle>
          <a:p>
            <a:r>
              <a:rPr lang="en-US" smtClean="0"/>
              <a:t>Click to edit Master title style</a:t>
            </a:r>
            <a:endParaRPr lang="en-US" dirty="0"/>
          </a:p>
        </p:txBody>
      </p:sp>
      <p:sp>
        <p:nvSpPr>
          <p:cNvPr id="8" name="Text Placeholder 2"/>
          <p:cNvSpPr>
            <a:spLocks noGrp="1"/>
          </p:cNvSpPr>
          <p:nvPr>
            <p:ph type="body" idx="1"/>
          </p:nvPr>
        </p:nvSpPr>
        <p:spPr>
          <a:xfrm>
            <a:off x="457200" y="2438401"/>
            <a:ext cx="8229600" cy="3505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10"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772E002C-E576-4829-876E-D8A58FEC85C2}" type="slidenum">
              <a:rPr lang="en-US" smtClean="0"/>
              <a:t>‹#›</a:t>
            </a:fld>
            <a:endParaRPr lang="en-US" dirty="0"/>
          </a:p>
        </p:txBody>
      </p:sp>
    </p:spTree>
    <p:extLst>
      <p:ext uri="{BB962C8B-B14F-4D97-AF65-F5344CB8AC3E}">
        <p14:creationId xmlns:p14="http://schemas.microsoft.com/office/powerpoint/2010/main" val="23472077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3999" y="4406900"/>
            <a:ext cx="6970713" cy="1362075"/>
          </a:xfrm>
          <a:prstGeom prst="rect">
            <a:avLst/>
          </a:prstGeom>
        </p:spPr>
        <p:txBody>
          <a:bodyPr anchor="t"/>
          <a:lstStyle>
            <a:lvl1pPr algn="l">
              <a:defRPr sz="4000" b="1" cap="all">
                <a:solidFill>
                  <a:srgbClr val="000099"/>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523999" y="2906713"/>
            <a:ext cx="6970713"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9"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772E002C-E576-4829-876E-D8A58FEC85C2}" type="slidenum">
              <a:rPr lang="en-US" smtClean="0"/>
              <a:t>‹#›</a:t>
            </a:fld>
            <a:endParaRPr lang="en-US" dirty="0"/>
          </a:p>
        </p:txBody>
      </p:sp>
    </p:spTree>
    <p:extLst>
      <p:ext uri="{BB962C8B-B14F-4D97-AF65-F5344CB8AC3E}">
        <p14:creationId xmlns:p14="http://schemas.microsoft.com/office/powerpoint/2010/main" val="418145390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057400"/>
            <a:ext cx="3962400" cy="40687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24400" y="2057400"/>
            <a:ext cx="3962400" cy="40687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1"/>
          <p:cNvSpPr txBox="1">
            <a:spLocks/>
          </p:cNvSpPr>
          <p:nvPr/>
        </p:nvSpPr>
        <p:spPr>
          <a:xfrm>
            <a:off x="457200" y="1371600"/>
            <a:ext cx="8229600" cy="914400"/>
          </a:xfrm>
          <a:prstGeom prst="rect">
            <a:avLst/>
          </a:prstGeom>
        </p:spPr>
        <p:txBody>
          <a:bodyPr/>
          <a:lstStyle>
            <a:lvl1pPr algn="l" defTabSz="914400" rtl="0" eaLnBrk="1" latinLnBrk="0" hangingPunct="1">
              <a:spcBef>
                <a:spcPct val="0"/>
              </a:spcBef>
              <a:buNone/>
              <a:defRPr sz="4400" kern="1200">
                <a:solidFill>
                  <a:srgbClr val="000099"/>
                </a:solidFill>
                <a:latin typeface="Arial" panose="020B0604020202020204" pitchFamily="34" charset="0"/>
                <a:ea typeface="+mj-ea"/>
                <a:cs typeface="Arial" panose="020B0604020202020204" pitchFamily="34" charset="0"/>
              </a:defRPr>
            </a:lvl1pPr>
          </a:lstStyle>
          <a:p>
            <a:r>
              <a:rPr lang="en-US" dirty="0" smtClean="0"/>
              <a:t>Click to edit Master title style</a:t>
            </a:r>
            <a:endParaRPr lang="en-US" dirty="0"/>
          </a:p>
        </p:txBody>
      </p:sp>
      <p:sp>
        <p:nvSpPr>
          <p:cNvPr id="12"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13"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772E002C-E576-4829-876E-D8A58FEC85C2}" type="slidenum">
              <a:rPr lang="en-US" smtClean="0"/>
              <a:t>‹#›</a:t>
            </a:fld>
            <a:endParaRPr lang="en-US" dirty="0"/>
          </a:p>
        </p:txBody>
      </p:sp>
      <p:sp>
        <p:nvSpPr>
          <p:cNvPr id="14" name="Content Placeholder 2"/>
          <p:cNvSpPr>
            <a:spLocks noGrp="1"/>
          </p:cNvSpPr>
          <p:nvPr>
            <p:ph idx="13" hasCustomPrompt="1"/>
          </p:nvPr>
        </p:nvSpPr>
        <p:spPr>
          <a:xfrm>
            <a:off x="470079" y="762000"/>
            <a:ext cx="8597721" cy="533400"/>
          </a:xfrm>
          <a:prstGeom prst="rect">
            <a:avLst/>
          </a:prstGeom>
        </p:spPr>
        <p:txBody>
          <a:bodyPr>
            <a:noAutofit/>
          </a:bodyPr>
          <a:lstStyle>
            <a:lvl1pPr marL="0" indent="0" algn="r">
              <a:buNone/>
              <a:defRPr sz="2400" b="1" cap="all" baseline="0">
                <a:solidFill>
                  <a:srgbClr val="009E00"/>
                </a:solidFill>
                <a:latin typeface="Arial Narrow" panose="020B0606020202030204" pitchFamily="34" charset="0"/>
              </a:defRPr>
            </a:lvl1pPr>
            <a:lvl2pPr algn="r">
              <a:defRPr sz="2400">
                <a:latin typeface="Arial Narrow" panose="020B0606020202030204" pitchFamily="34" charset="0"/>
              </a:defRPr>
            </a:lvl2pPr>
            <a:lvl3pPr algn="r">
              <a:defRPr sz="2400">
                <a:latin typeface="Arial Narrow" panose="020B0606020202030204" pitchFamily="34" charset="0"/>
              </a:defRPr>
            </a:lvl3pPr>
            <a:lvl4pPr algn="r">
              <a:defRPr sz="2400">
                <a:latin typeface="Arial Narrow" panose="020B0606020202030204" pitchFamily="34" charset="0"/>
              </a:defRPr>
            </a:lvl4pPr>
            <a:lvl5pPr algn="r">
              <a:defRPr sz="2400">
                <a:latin typeface="Arial Narrow" panose="020B0606020202030204" pitchFamily="34" charset="0"/>
              </a:defRPr>
            </a:lvl5pPr>
          </a:lstStyle>
          <a:p>
            <a:pPr lvl="0"/>
            <a:r>
              <a:rPr lang="en-US" dirty="0" smtClean="0"/>
              <a:t>CLICK TO EDIT MASTER TEXT STYLES</a:t>
            </a:r>
          </a:p>
        </p:txBody>
      </p:sp>
    </p:spTree>
    <p:extLst>
      <p:ext uri="{BB962C8B-B14F-4D97-AF65-F5344CB8AC3E}">
        <p14:creationId xmlns:p14="http://schemas.microsoft.com/office/powerpoint/2010/main" val="2269161507"/>
      </p:ext>
    </p:extLst>
  </p:cSld>
  <p:clrMapOvr>
    <a:masterClrMapping/>
  </p:clrMapOvr>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609600"/>
          </a:xfrm>
          <a:prstGeom prst="rect">
            <a:avLst/>
          </a:prstGeom>
        </p:spPr>
        <p:txBody>
          <a:bodyPr/>
          <a:lstStyle>
            <a:lvl1pPr algn="ctr">
              <a:defRPr>
                <a:solidFill>
                  <a:srgbClr val="000099"/>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46238"/>
            <a:ext cx="4038600" cy="639762"/>
          </a:xfrm>
          <a:prstGeom prst="rect">
            <a:avLst/>
          </a:prstGeom>
        </p:spPr>
        <p:txBody>
          <a:bodyPr anchor="b"/>
          <a:lstStyle>
            <a:lvl1pPr marL="0" indent="0">
              <a:buNone/>
              <a:defRPr sz="2400" b="1">
                <a:solidFill>
                  <a:schemeClr val="accent6">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286000"/>
            <a:ext cx="403860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24400" y="1646238"/>
            <a:ext cx="3962400" cy="639762"/>
          </a:xfrm>
          <a:prstGeom prst="rect">
            <a:avLst/>
          </a:prstGeom>
        </p:spPr>
        <p:txBody>
          <a:bodyPr anchor="b"/>
          <a:lstStyle>
            <a:lvl1pPr marL="0" indent="0">
              <a:buNone/>
              <a:defRPr sz="2400" b="1">
                <a:solidFill>
                  <a:schemeClr val="accent6">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24400" y="2286000"/>
            <a:ext cx="396240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14"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772E002C-E576-4829-876E-D8A58FEC85C2}" type="slidenum">
              <a:rPr lang="en-US" smtClean="0"/>
              <a:t>‹#›</a:t>
            </a:fld>
            <a:endParaRPr lang="en-US" dirty="0"/>
          </a:p>
        </p:txBody>
      </p:sp>
    </p:spTree>
    <p:extLst>
      <p:ext uri="{BB962C8B-B14F-4D97-AF65-F5344CB8AC3E}">
        <p14:creationId xmlns:p14="http://schemas.microsoft.com/office/powerpoint/2010/main" val="407068303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610600" cy="914400"/>
          </a:xfrm>
          <a:prstGeom prst="rect">
            <a:avLst/>
          </a:prstGeom>
        </p:spPr>
        <p:txBody>
          <a:bodyPr/>
          <a:lstStyle>
            <a:lvl1pPr algn="l">
              <a:defRPr>
                <a:solidFill>
                  <a:srgbClr val="000099"/>
                </a:solidFill>
              </a:defRPr>
            </a:lvl1pPr>
          </a:lstStyle>
          <a:p>
            <a:r>
              <a:rPr lang="en-US" smtClean="0"/>
              <a:t>Click to edit Master title style</a:t>
            </a:r>
            <a:endParaRPr lang="en-US" dirty="0"/>
          </a:p>
        </p:txBody>
      </p:sp>
      <p:sp>
        <p:nvSpPr>
          <p:cNvPr id="5"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8"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772E002C-E576-4829-876E-D8A58FEC85C2}" type="slidenum">
              <a:rPr lang="en-US" smtClean="0"/>
              <a:t>‹#›</a:t>
            </a:fld>
            <a:endParaRPr lang="en-US" dirty="0"/>
          </a:p>
        </p:txBody>
      </p:sp>
    </p:spTree>
    <p:extLst>
      <p:ext uri="{BB962C8B-B14F-4D97-AF65-F5344CB8AC3E}">
        <p14:creationId xmlns:p14="http://schemas.microsoft.com/office/powerpoint/2010/main" val="255486260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without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128737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2514600" cy="685800"/>
          </a:xfrm>
          <a:prstGeom prst="rect">
            <a:avLst/>
          </a:prstGeom>
        </p:spPr>
        <p:txBody>
          <a:bodyPr anchor="b"/>
          <a:lstStyle>
            <a:lvl1pPr algn="l">
              <a:defRPr sz="2000" b="1">
                <a:solidFill>
                  <a:srgbClr val="000099"/>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57600" y="1066800"/>
            <a:ext cx="5029199" cy="505936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1752600"/>
            <a:ext cx="2514600" cy="43735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10"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772E002C-E576-4829-876E-D8A58FEC85C2}" type="slidenum">
              <a:rPr lang="en-US" smtClean="0"/>
              <a:t>‹#›</a:t>
            </a:fld>
            <a:endParaRPr lang="en-US" dirty="0"/>
          </a:p>
        </p:txBody>
      </p:sp>
    </p:spTree>
    <p:extLst>
      <p:ext uri="{BB962C8B-B14F-4D97-AF65-F5344CB8AC3E}">
        <p14:creationId xmlns:p14="http://schemas.microsoft.com/office/powerpoint/2010/main" val="428286911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0"/>
            <a:ext cx="8610600" cy="457200"/>
          </a:xfrm>
          <a:prstGeom prst="rect">
            <a:avLst/>
          </a:prstGeom>
        </p:spPr>
        <p:txBody>
          <a:bodyPr anchor="b"/>
          <a:lstStyle>
            <a:lvl1pPr algn="l">
              <a:defRPr sz="2000" b="1">
                <a:solidFill>
                  <a:srgbClr val="000099"/>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304800" y="990600"/>
            <a:ext cx="8610600" cy="4343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4800" y="5791200"/>
            <a:ext cx="8610600" cy="533400"/>
          </a:xfrm>
          <a:prstGeom prst="rect">
            <a:avLst/>
          </a:prstGeo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4"/>
          <p:cNvSpPr>
            <a:spLocks noGrp="1"/>
          </p:cNvSpPr>
          <p:nvPr>
            <p:ph type="ftr" sz="quarter" idx="11"/>
          </p:nvPr>
        </p:nvSpPr>
        <p:spPr>
          <a:xfrm>
            <a:off x="304800" y="6324600"/>
            <a:ext cx="7543800" cy="396875"/>
          </a:xfrm>
          <a:prstGeom prst="rect">
            <a:avLst/>
          </a:prstGeom>
        </p:spPr>
        <p:txBody>
          <a:bodyPr/>
          <a:lstStyle/>
          <a:p>
            <a:r>
              <a:rPr lang="en-US" smtClean="0"/>
              <a:t>Neck, Organizational Behavior. © SAGE Publications, 2017.</a:t>
            </a:r>
            <a:endParaRPr lang="en-US" dirty="0"/>
          </a:p>
        </p:txBody>
      </p:sp>
      <p:sp>
        <p:nvSpPr>
          <p:cNvPr id="9" name="Slide Number Placeholder 5"/>
          <p:cNvSpPr>
            <a:spLocks noGrp="1"/>
          </p:cNvSpPr>
          <p:nvPr>
            <p:ph type="sldNum" sz="quarter" idx="12"/>
          </p:nvPr>
        </p:nvSpPr>
        <p:spPr>
          <a:xfrm>
            <a:off x="8294816" y="6356350"/>
            <a:ext cx="620584" cy="365125"/>
          </a:xfrm>
          <a:prstGeom prst="rect">
            <a:avLst/>
          </a:prstGeom>
        </p:spPr>
        <p:txBody>
          <a:bodyPr/>
          <a:lstStyle>
            <a:lvl1pPr>
              <a:defRPr sz="1100">
                <a:latin typeface="Arial" panose="020B0604020202020204" pitchFamily="34" charset="0"/>
                <a:cs typeface="Arial" panose="020B0604020202020204" pitchFamily="34" charset="0"/>
              </a:defRPr>
            </a:lvl1pPr>
          </a:lstStyle>
          <a:p>
            <a:fld id="{772E002C-E576-4829-876E-D8A58FEC85C2}" type="slidenum">
              <a:rPr lang="en-US" smtClean="0"/>
              <a:t>‹#›</a:t>
            </a:fld>
            <a:endParaRPr lang="en-US" dirty="0"/>
          </a:p>
        </p:txBody>
      </p:sp>
    </p:spTree>
    <p:extLst>
      <p:ext uri="{BB962C8B-B14F-4D97-AF65-F5344CB8AC3E}">
        <p14:creationId xmlns:p14="http://schemas.microsoft.com/office/powerpoint/2010/main" val="404093836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xfrm>
            <a:off x="7467600" y="6245225"/>
            <a:ext cx="1676400" cy="476250"/>
          </a:xfrm>
          <a:prstGeom prst="rect">
            <a:avLst/>
          </a:prstGeom>
          <a:ln/>
        </p:spPr>
        <p:txBody>
          <a:bodyPr/>
          <a:lstStyle>
            <a:lvl1pPr>
              <a:defRPr/>
            </a:lvl1pPr>
          </a:lstStyle>
          <a:p>
            <a:pPr>
              <a:defRPr/>
            </a:pPr>
            <a:fld id="{4B2744B0-E7C8-4D8B-AFEA-DE2FAA7C56A8}" type="slidenum">
              <a:rPr lang="en-US"/>
              <a:pPr>
                <a:defRPr/>
              </a:pPr>
              <a:t>‹#›</a:t>
            </a:fld>
            <a:endParaRPr lang="en-US" dirty="0"/>
          </a:p>
        </p:txBody>
      </p:sp>
    </p:spTree>
    <p:extLst>
      <p:ext uri="{BB962C8B-B14F-4D97-AF65-F5344CB8AC3E}">
        <p14:creationId xmlns:p14="http://schemas.microsoft.com/office/powerpoint/2010/main" val="1378587731"/>
      </p:ext>
    </p:extLst>
  </p:cSld>
  <p:clrMapOvr>
    <a:masterClrMapping/>
  </p:clrMapOvr>
  <p:transition spd="med">
    <p:dissolv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4" name="Title Placeholder 3"/>
          <p:cNvSpPr>
            <a:spLocks noGrp="1"/>
          </p:cNvSpPr>
          <p:nvPr>
            <p:ph type="title"/>
          </p:nvPr>
        </p:nvSpPr>
        <p:spPr>
          <a:xfrm>
            <a:off x="457200" y="12192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11" name="Text Placeholder 10"/>
          <p:cNvSpPr>
            <a:spLocks noGrp="1"/>
          </p:cNvSpPr>
          <p:nvPr>
            <p:ph type="body" idx="1"/>
          </p:nvPr>
        </p:nvSpPr>
        <p:spPr>
          <a:xfrm>
            <a:off x="457200" y="2438400"/>
            <a:ext cx="8229600" cy="36877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Footer Placeholder 4"/>
          <p:cNvSpPr>
            <a:spLocks noGrp="1"/>
          </p:cNvSpPr>
          <p:nvPr>
            <p:ph type="ftr" sz="quarter" idx="3"/>
          </p:nvPr>
        </p:nvSpPr>
        <p:spPr>
          <a:xfrm>
            <a:off x="457200" y="6400800"/>
            <a:ext cx="74828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Tree>
    <p:extLst>
      <p:ext uri="{BB962C8B-B14F-4D97-AF65-F5344CB8AC3E}">
        <p14:creationId xmlns:p14="http://schemas.microsoft.com/office/powerpoint/2010/main" val="107888632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7" r:id="rId12"/>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rgbClr val="000099"/>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MGT 217</a:t>
            </a:r>
            <a:endParaRPr lang="en-US" dirty="0"/>
          </a:p>
        </p:txBody>
      </p:sp>
      <p:sp>
        <p:nvSpPr>
          <p:cNvPr id="3" name="Text Placeholder 2"/>
          <p:cNvSpPr>
            <a:spLocks noGrp="1"/>
          </p:cNvSpPr>
          <p:nvPr>
            <p:ph type="body" idx="1"/>
          </p:nvPr>
        </p:nvSpPr>
        <p:spPr/>
        <p:txBody>
          <a:bodyPr/>
          <a:lstStyle/>
          <a:p>
            <a:r>
              <a:rPr lang="en-US" dirty="0" smtClean="0"/>
              <a:t>11/19/18</a:t>
            </a:r>
            <a:endParaRPr lang="en-US" dirty="0" smtClean="0"/>
          </a:p>
          <a:p>
            <a:r>
              <a:rPr lang="en-US" dirty="0" smtClean="0"/>
              <a:t>Organizational structure &amp; culture</a:t>
            </a:r>
            <a:endParaRPr lang="en-US" dirty="0"/>
          </a:p>
        </p:txBody>
      </p:sp>
      <p:sp>
        <p:nvSpPr>
          <p:cNvPr id="5" name="Slide Number Placeholder 4"/>
          <p:cNvSpPr>
            <a:spLocks noGrp="1"/>
          </p:cNvSpPr>
          <p:nvPr>
            <p:ph type="sldNum" sz="quarter" idx="12"/>
          </p:nvPr>
        </p:nvSpPr>
        <p:spPr/>
        <p:txBody>
          <a:bodyPr/>
          <a:lstStyle/>
          <a:p>
            <a:fld id="{772E002C-E576-4829-876E-D8A58FEC85C2}" type="slidenum">
              <a:rPr lang="en-US" smtClean="0"/>
              <a:t>1</a:t>
            </a:fld>
            <a:endParaRPr lang="en-US" dirty="0"/>
          </a:p>
        </p:txBody>
      </p:sp>
    </p:spTree>
    <p:extLst>
      <p:ext uri="{BB962C8B-B14F-4D97-AF65-F5344CB8AC3E}">
        <p14:creationId xmlns:p14="http://schemas.microsoft.com/office/powerpoint/2010/main" val="1275455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Reminders</a:t>
            </a:r>
            <a:endParaRPr lang="en-US" dirty="0"/>
          </a:p>
        </p:txBody>
      </p:sp>
      <p:sp>
        <p:nvSpPr>
          <p:cNvPr id="3" name="Text Placeholder 2"/>
          <p:cNvSpPr>
            <a:spLocks noGrp="1"/>
          </p:cNvSpPr>
          <p:nvPr>
            <p:ph type="body" idx="1"/>
          </p:nvPr>
        </p:nvSpPr>
        <p:spPr/>
        <p:txBody>
          <a:bodyPr>
            <a:normAutofit/>
          </a:bodyPr>
          <a:lstStyle/>
          <a:p>
            <a:r>
              <a:rPr lang="en-US" dirty="0" smtClean="0"/>
              <a:t>Case study due </a:t>
            </a:r>
            <a:r>
              <a:rPr lang="en-US" dirty="0" smtClean="0"/>
              <a:t>Monday, 11/26</a:t>
            </a:r>
            <a:endParaRPr lang="en-US" dirty="0" smtClean="0"/>
          </a:p>
          <a:p>
            <a:r>
              <a:rPr lang="en-US" dirty="0" smtClean="0"/>
              <a:t>Exam #2 on Wednesday, 11/28</a:t>
            </a:r>
            <a:endParaRPr lang="en-US" dirty="0" smtClean="0"/>
          </a:p>
          <a:p>
            <a:r>
              <a:rPr lang="en-US" dirty="0" smtClean="0"/>
              <a:t>Research Participatio</a:t>
            </a:r>
            <a:r>
              <a:rPr lang="en-US" dirty="0" smtClean="0"/>
              <a:t>n due Mon, 12/3</a:t>
            </a:r>
            <a:endParaRPr lang="en-US" dirty="0" smtClean="0"/>
          </a:p>
          <a:p>
            <a:r>
              <a:rPr lang="en-US" dirty="0" smtClean="0"/>
              <a:t>Team presentations start Mon, 12/3</a:t>
            </a:r>
          </a:p>
          <a:p>
            <a:pPr lvl="1"/>
            <a:r>
              <a:rPr lang="en-US" dirty="0" smtClean="0"/>
              <a:t>Team analysis due when you present</a:t>
            </a:r>
          </a:p>
          <a:p>
            <a:pPr lvl="1"/>
            <a:r>
              <a:rPr lang="en-US" dirty="0" smtClean="0"/>
              <a:t>Peer </a:t>
            </a:r>
            <a:r>
              <a:rPr lang="en-US" dirty="0" err="1" smtClean="0"/>
              <a:t>eval</a:t>
            </a:r>
            <a:r>
              <a:rPr lang="en-US" dirty="0" smtClean="0"/>
              <a:t> due when you present</a:t>
            </a:r>
            <a:endParaRPr lang="en-US" dirty="0" smtClean="0"/>
          </a:p>
        </p:txBody>
      </p:sp>
      <p:sp>
        <p:nvSpPr>
          <p:cNvPr id="5" name="Slide Number Placeholder 4"/>
          <p:cNvSpPr>
            <a:spLocks noGrp="1"/>
          </p:cNvSpPr>
          <p:nvPr>
            <p:ph type="sldNum" sz="quarter" idx="12"/>
          </p:nvPr>
        </p:nvSpPr>
        <p:spPr/>
        <p:txBody>
          <a:bodyPr/>
          <a:lstStyle/>
          <a:p>
            <a:fld id="{772E002C-E576-4829-876E-D8A58FEC85C2}" type="slidenum">
              <a:rPr lang="en-US" smtClean="0"/>
              <a:t>2</a:t>
            </a:fld>
            <a:endParaRPr lang="en-US" dirty="0"/>
          </a:p>
        </p:txBody>
      </p:sp>
    </p:spTree>
    <p:extLst>
      <p:ext uri="{BB962C8B-B14F-4D97-AF65-F5344CB8AC3E}">
        <p14:creationId xmlns:p14="http://schemas.microsoft.com/office/powerpoint/2010/main" val="431070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9E00"/>
                </a:solidFill>
              </a:rPr>
              <a:t>Organizational Structure</a:t>
            </a:r>
          </a:p>
        </p:txBody>
      </p:sp>
      <p:sp>
        <p:nvSpPr>
          <p:cNvPr id="3" name="Text Placeholder 2"/>
          <p:cNvSpPr>
            <a:spLocks noGrp="1"/>
          </p:cNvSpPr>
          <p:nvPr>
            <p:ph type="body" idx="1"/>
          </p:nvPr>
        </p:nvSpPr>
        <p:spPr/>
        <p:txBody>
          <a:bodyPr/>
          <a:lstStyle/>
          <a:p>
            <a:r>
              <a:rPr lang="en-US" b="1" dirty="0" smtClean="0"/>
              <a:t>Organizational structure</a:t>
            </a:r>
            <a:r>
              <a:rPr lang="en-US" dirty="0" smtClean="0"/>
              <a:t> is the framework of work roles and functions that helps shape and support employee behavior.</a:t>
            </a:r>
            <a:endParaRPr lang="en-US" dirty="0"/>
          </a:p>
        </p:txBody>
      </p:sp>
      <p:sp>
        <p:nvSpPr>
          <p:cNvPr id="5" name="Slide Number Placeholder 4"/>
          <p:cNvSpPr>
            <a:spLocks noGrp="1"/>
          </p:cNvSpPr>
          <p:nvPr>
            <p:ph type="sldNum" sz="quarter" idx="12"/>
          </p:nvPr>
        </p:nvSpPr>
        <p:spPr/>
        <p:txBody>
          <a:bodyPr/>
          <a:lstStyle/>
          <a:p>
            <a:fld id="{772E002C-E576-4829-876E-D8A58FEC85C2}" type="slidenum">
              <a:rPr lang="en-US" smtClean="0"/>
              <a:pPr/>
              <a:t>3</a:t>
            </a:fld>
            <a:endParaRPr lang="en-US" dirty="0"/>
          </a:p>
        </p:txBody>
      </p:sp>
    </p:spTree>
    <p:extLst>
      <p:ext uri="{BB962C8B-B14F-4D97-AF65-F5344CB8AC3E}">
        <p14:creationId xmlns:p14="http://schemas.microsoft.com/office/powerpoint/2010/main" val="1390233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9E00"/>
                </a:solidFill>
              </a:rPr>
              <a:t>Basic Organizing Concepts</a:t>
            </a:r>
          </a:p>
        </p:txBody>
      </p:sp>
      <p:sp>
        <p:nvSpPr>
          <p:cNvPr id="3" name="Text Placeholder 2"/>
          <p:cNvSpPr>
            <a:spLocks noGrp="1"/>
          </p:cNvSpPr>
          <p:nvPr>
            <p:ph type="body" idx="1"/>
          </p:nvPr>
        </p:nvSpPr>
        <p:spPr/>
        <p:txBody>
          <a:bodyPr/>
          <a:lstStyle/>
          <a:p>
            <a:r>
              <a:rPr lang="en-US" dirty="0" smtClean="0"/>
              <a:t>An organization’s structure affects how successfully it can coordinate and accomplish its work activities. </a:t>
            </a:r>
            <a:endParaRPr lang="en-US" dirty="0"/>
          </a:p>
        </p:txBody>
      </p:sp>
      <p:sp>
        <p:nvSpPr>
          <p:cNvPr id="5" name="Slide Number Placeholder 4"/>
          <p:cNvSpPr>
            <a:spLocks noGrp="1"/>
          </p:cNvSpPr>
          <p:nvPr>
            <p:ph type="sldNum" sz="quarter" idx="12"/>
          </p:nvPr>
        </p:nvSpPr>
        <p:spPr/>
        <p:txBody>
          <a:bodyPr/>
          <a:lstStyle/>
          <a:p>
            <a:fld id="{772E002C-E576-4829-876E-D8A58FEC85C2}" type="slidenum">
              <a:rPr lang="en-US" smtClean="0"/>
              <a:pPr/>
              <a:t>4</a:t>
            </a:fld>
            <a:endParaRPr lang="en-US" dirty="0"/>
          </a:p>
        </p:txBody>
      </p:sp>
    </p:spTree>
    <p:extLst>
      <p:ext uri="{BB962C8B-B14F-4D97-AF65-F5344CB8AC3E}">
        <p14:creationId xmlns:p14="http://schemas.microsoft.com/office/powerpoint/2010/main" val="20816226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Basic Organizing Concepts</a:t>
            </a:r>
          </a:p>
          <a:p>
            <a:endParaRPr lang="en-GB" dirty="0" smtClean="0"/>
          </a:p>
        </p:txBody>
      </p:sp>
      <p:sp>
        <p:nvSpPr>
          <p:cNvPr id="2" name="Title 1"/>
          <p:cNvSpPr>
            <a:spLocks noGrp="1"/>
          </p:cNvSpPr>
          <p:nvPr>
            <p:ph type="title"/>
          </p:nvPr>
        </p:nvSpPr>
        <p:spPr/>
        <p:txBody>
          <a:bodyPr>
            <a:normAutofit/>
          </a:bodyPr>
          <a:lstStyle/>
          <a:p>
            <a:r>
              <a:rPr lang="en-US" sz="3800" dirty="0" smtClean="0"/>
              <a:t>Specialization and Division of Labor</a:t>
            </a:r>
          </a:p>
        </p:txBody>
      </p:sp>
      <p:sp>
        <p:nvSpPr>
          <p:cNvPr id="5" name="Content Placeholder 4"/>
          <p:cNvSpPr>
            <a:spLocks noGrp="1"/>
          </p:cNvSpPr>
          <p:nvPr>
            <p:ph type="body" idx="1"/>
          </p:nvPr>
        </p:nvSpPr>
        <p:spPr>
          <a:xfrm>
            <a:off x="457200" y="2590800"/>
            <a:ext cx="8229600" cy="3505200"/>
          </a:xfrm>
        </p:spPr>
        <p:txBody>
          <a:bodyPr/>
          <a:lstStyle/>
          <a:p>
            <a:r>
              <a:rPr lang="en-US" b="1" dirty="0" smtClean="0"/>
              <a:t>Work specialization</a:t>
            </a:r>
            <a:r>
              <a:rPr lang="en-US" dirty="0" smtClean="0"/>
              <a:t>, also known as division of labor, is the degree to which jobs are divided into specific tasks.</a:t>
            </a:r>
            <a:endParaRPr lang="en-US" dirty="0"/>
          </a:p>
        </p:txBody>
      </p:sp>
      <p:sp>
        <p:nvSpPr>
          <p:cNvPr id="6" name="Slide Number Placeholder 5"/>
          <p:cNvSpPr>
            <a:spLocks noGrp="1"/>
          </p:cNvSpPr>
          <p:nvPr>
            <p:ph type="sldNum" sz="quarter" idx="12"/>
          </p:nvPr>
        </p:nvSpPr>
        <p:spPr/>
        <p:txBody>
          <a:bodyPr/>
          <a:lstStyle/>
          <a:p>
            <a:fld id="{772E002C-E576-4829-876E-D8A58FEC85C2}" type="slidenum">
              <a:rPr lang="en-US" smtClean="0"/>
              <a:pPr/>
              <a:t>5</a:t>
            </a:fld>
            <a:endParaRPr lang="en-US" dirty="0"/>
          </a:p>
        </p:txBody>
      </p:sp>
    </p:spTree>
    <p:extLst>
      <p:ext uri="{BB962C8B-B14F-4D97-AF65-F5344CB8AC3E}">
        <p14:creationId xmlns:p14="http://schemas.microsoft.com/office/powerpoint/2010/main" val="737910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Basic Organizing Concepts</a:t>
            </a:r>
          </a:p>
          <a:p>
            <a:endParaRPr lang="en-GB" dirty="0" smtClean="0"/>
          </a:p>
        </p:txBody>
      </p:sp>
      <p:sp>
        <p:nvSpPr>
          <p:cNvPr id="2" name="Title 1"/>
          <p:cNvSpPr>
            <a:spLocks noGrp="1"/>
          </p:cNvSpPr>
          <p:nvPr>
            <p:ph type="title"/>
          </p:nvPr>
        </p:nvSpPr>
        <p:spPr/>
        <p:txBody>
          <a:bodyPr/>
          <a:lstStyle/>
          <a:p>
            <a:r>
              <a:rPr lang="en-US" dirty="0" smtClean="0"/>
              <a:t>Span of Control</a:t>
            </a:r>
          </a:p>
        </p:txBody>
      </p:sp>
      <p:sp>
        <p:nvSpPr>
          <p:cNvPr id="5" name="Content Placeholder 4"/>
          <p:cNvSpPr>
            <a:spLocks noGrp="1"/>
          </p:cNvSpPr>
          <p:nvPr>
            <p:ph type="body" idx="1"/>
          </p:nvPr>
        </p:nvSpPr>
        <p:spPr/>
        <p:txBody>
          <a:bodyPr/>
          <a:lstStyle/>
          <a:p>
            <a:r>
              <a:rPr lang="en-US" dirty="0" smtClean="0"/>
              <a:t>The number of direct reports to a given manager.</a:t>
            </a:r>
            <a:endParaRPr lang="en-US" dirty="0"/>
          </a:p>
        </p:txBody>
      </p:sp>
      <p:sp>
        <p:nvSpPr>
          <p:cNvPr id="6" name="Slide Number Placeholder 5"/>
          <p:cNvSpPr>
            <a:spLocks noGrp="1"/>
          </p:cNvSpPr>
          <p:nvPr>
            <p:ph type="sldNum" sz="quarter" idx="12"/>
          </p:nvPr>
        </p:nvSpPr>
        <p:spPr/>
        <p:txBody>
          <a:bodyPr/>
          <a:lstStyle/>
          <a:p>
            <a:fld id="{772E002C-E576-4829-876E-D8A58FEC85C2}" type="slidenum">
              <a:rPr lang="en-US" smtClean="0"/>
              <a:pPr/>
              <a:t>6</a:t>
            </a:fld>
            <a:endParaRPr lang="en-US" dirty="0"/>
          </a:p>
        </p:txBody>
      </p:sp>
    </p:spTree>
    <p:extLst>
      <p:ext uri="{BB962C8B-B14F-4D97-AF65-F5344CB8AC3E}">
        <p14:creationId xmlns:p14="http://schemas.microsoft.com/office/powerpoint/2010/main" val="15397212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Basic Organizing Concepts</a:t>
            </a:r>
          </a:p>
          <a:p>
            <a:endParaRPr lang="en-US" dirty="0"/>
          </a:p>
        </p:txBody>
      </p:sp>
      <p:sp>
        <p:nvSpPr>
          <p:cNvPr id="2" name="Title 1"/>
          <p:cNvSpPr>
            <a:spLocks noGrp="1"/>
          </p:cNvSpPr>
          <p:nvPr>
            <p:ph type="title"/>
          </p:nvPr>
        </p:nvSpPr>
        <p:spPr/>
        <p:txBody>
          <a:bodyPr>
            <a:noAutofit/>
          </a:bodyPr>
          <a:lstStyle/>
          <a:p>
            <a:r>
              <a:rPr lang="en-US" sz="3600" dirty="0" smtClean="0"/>
              <a:t>Centralization versus Decentralization</a:t>
            </a:r>
          </a:p>
        </p:txBody>
      </p:sp>
      <p:sp>
        <p:nvSpPr>
          <p:cNvPr id="5" name="Content Placeholder 4"/>
          <p:cNvSpPr>
            <a:spLocks noGrp="1"/>
          </p:cNvSpPr>
          <p:nvPr>
            <p:ph type="body" idx="1"/>
          </p:nvPr>
        </p:nvSpPr>
        <p:spPr/>
        <p:txBody>
          <a:bodyPr/>
          <a:lstStyle/>
          <a:p>
            <a:r>
              <a:rPr lang="en-US" dirty="0" smtClean="0"/>
              <a:t>Decision</a:t>
            </a:r>
            <a:r>
              <a:rPr lang="en-US" dirty="0" smtClean="0">
                <a:latin typeface="Arial"/>
                <a:cs typeface="Arial"/>
              </a:rPr>
              <a:t>−</a:t>
            </a:r>
            <a:r>
              <a:rPr lang="en-US" dirty="0" smtClean="0"/>
              <a:t>making can be either centralized or decentralized.</a:t>
            </a:r>
            <a:endParaRPr lang="en-US" dirty="0"/>
          </a:p>
        </p:txBody>
      </p:sp>
      <p:sp>
        <p:nvSpPr>
          <p:cNvPr id="6" name="Slide Number Placeholder 5"/>
          <p:cNvSpPr>
            <a:spLocks noGrp="1"/>
          </p:cNvSpPr>
          <p:nvPr>
            <p:ph type="sldNum" sz="quarter" idx="12"/>
          </p:nvPr>
        </p:nvSpPr>
        <p:spPr/>
        <p:txBody>
          <a:bodyPr/>
          <a:lstStyle/>
          <a:p>
            <a:fld id="{772E002C-E576-4829-876E-D8A58FEC85C2}" type="slidenum">
              <a:rPr lang="en-US" smtClean="0"/>
              <a:pPr/>
              <a:t>7</a:t>
            </a:fld>
            <a:endParaRPr lang="en-US" dirty="0"/>
          </a:p>
        </p:txBody>
      </p:sp>
    </p:spTree>
    <p:extLst>
      <p:ext uri="{BB962C8B-B14F-4D97-AF65-F5344CB8AC3E}">
        <p14:creationId xmlns:p14="http://schemas.microsoft.com/office/powerpoint/2010/main" val="13090606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Basic Organizing Concepts</a:t>
            </a:r>
          </a:p>
          <a:p>
            <a:endParaRPr lang="en-GB" dirty="0" smtClean="0"/>
          </a:p>
        </p:txBody>
      </p:sp>
      <p:sp>
        <p:nvSpPr>
          <p:cNvPr id="2" name="Title 1"/>
          <p:cNvSpPr>
            <a:spLocks noGrp="1"/>
          </p:cNvSpPr>
          <p:nvPr>
            <p:ph type="title"/>
          </p:nvPr>
        </p:nvSpPr>
        <p:spPr/>
        <p:txBody>
          <a:bodyPr>
            <a:normAutofit fontScale="90000"/>
          </a:bodyPr>
          <a:lstStyle/>
          <a:p>
            <a:r>
              <a:rPr lang="en-US" smtClean="0"/>
              <a:t>Mechanistic versus Organic Models</a:t>
            </a:r>
            <a:endParaRPr lang="en-US" dirty="0" smtClean="0"/>
          </a:p>
        </p:txBody>
      </p:sp>
      <p:sp>
        <p:nvSpPr>
          <p:cNvPr id="5" name="Content Placeholder 4"/>
          <p:cNvSpPr>
            <a:spLocks noGrp="1"/>
          </p:cNvSpPr>
          <p:nvPr>
            <p:ph type="body" idx="1"/>
          </p:nvPr>
        </p:nvSpPr>
        <p:spPr/>
        <p:txBody>
          <a:bodyPr>
            <a:normAutofit fontScale="77500" lnSpcReduction="20000"/>
          </a:bodyPr>
          <a:lstStyle/>
          <a:p>
            <a:pPr marL="0" indent="0">
              <a:buNone/>
            </a:pPr>
            <a:r>
              <a:rPr lang="en-US" sz="4200" dirty="0" smtClean="0">
                <a:solidFill>
                  <a:schemeClr val="accent5">
                    <a:lumMod val="75000"/>
                  </a:schemeClr>
                </a:solidFill>
              </a:rPr>
              <a:t>The </a:t>
            </a:r>
            <a:r>
              <a:rPr lang="en-US" sz="4200" b="1" dirty="0" smtClean="0">
                <a:solidFill>
                  <a:schemeClr val="accent5">
                    <a:lumMod val="75000"/>
                  </a:schemeClr>
                </a:solidFill>
              </a:rPr>
              <a:t>mechanistic</a:t>
            </a:r>
            <a:r>
              <a:rPr lang="en-US" sz="4200" dirty="0" smtClean="0">
                <a:solidFill>
                  <a:schemeClr val="accent5">
                    <a:lumMod val="75000"/>
                  </a:schemeClr>
                </a:solidFill>
              </a:rPr>
              <a:t> model:</a:t>
            </a:r>
          </a:p>
          <a:p>
            <a:r>
              <a:rPr lang="en-US" dirty="0" smtClean="0"/>
              <a:t>Formalized structure</a:t>
            </a:r>
          </a:p>
          <a:p>
            <a:r>
              <a:rPr lang="en-US" dirty="0" smtClean="0"/>
              <a:t>Centralization</a:t>
            </a:r>
          </a:p>
          <a:p>
            <a:r>
              <a:rPr lang="en-US" dirty="0" smtClean="0"/>
              <a:t>Departmentalization</a:t>
            </a:r>
          </a:p>
          <a:p>
            <a:pPr marL="0" indent="0">
              <a:buNone/>
            </a:pPr>
            <a:r>
              <a:rPr lang="en-US" sz="4200" dirty="0" smtClean="0">
                <a:solidFill>
                  <a:schemeClr val="accent5">
                    <a:lumMod val="75000"/>
                  </a:schemeClr>
                </a:solidFill>
              </a:rPr>
              <a:t>The</a:t>
            </a:r>
            <a:r>
              <a:rPr lang="en-US" sz="4200" b="1" dirty="0" smtClean="0">
                <a:solidFill>
                  <a:schemeClr val="accent5">
                    <a:lumMod val="75000"/>
                  </a:schemeClr>
                </a:solidFill>
              </a:rPr>
              <a:t> organic </a:t>
            </a:r>
            <a:r>
              <a:rPr lang="en-US" sz="4200" dirty="0" smtClean="0">
                <a:solidFill>
                  <a:schemeClr val="accent5">
                    <a:lumMod val="75000"/>
                  </a:schemeClr>
                </a:solidFill>
              </a:rPr>
              <a:t>model:</a:t>
            </a:r>
          </a:p>
          <a:p>
            <a:r>
              <a:rPr lang="en-US" dirty="0" smtClean="0"/>
              <a:t>Less formalized</a:t>
            </a:r>
          </a:p>
          <a:p>
            <a:r>
              <a:rPr lang="en-US" dirty="0" smtClean="0"/>
              <a:t>Decentralization</a:t>
            </a:r>
          </a:p>
          <a:p>
            <a:r>
              <a:rPr lang="en-US" dirty="0" smtClean="0"/>
              <a:t>Cross-functional teams</a:t>
            </a:r>
            <a:endParaRPr lang="en-US" dirty="0"/>
          </a:p>
        </p:txBody>
      </p:sp>
      <p:sp>
        <p:nvSpPr>
          <p:cNvPr id="6" name="Slide Number Placeholder 5"/>
          <p:cNvSpPr>
            <a:spLocks noGrp="1"/>
          </p:cNvSpPr>
          <p:nvPr>
            <p:ph type="sldNum" sz="quarter" idx="12"/>
          </p:nvPr>
        </p:nvSpPr>
        <p:spPr/>
        <p:txBody>
          <a:bodyPr/>
          <a:lstStyle/>
          <a:p>
            <a:fld id="{772E002C-E576-4829-876E-D8A58FEC85C2}" type="slidenum">
              <a:rPr lang="en-US" smtClean="0"/>
              <a:pPr/>
              <a:t>8</a:t>
            </a:fld>
            <a:endParaRPr lang="en-US" dirty="0"/>
          </a:p>
        </p:txBody>
      </p:sp>
    </p:spTree>
    <p:extLst>
      <p:ext uri="{BB962C8B-B14F-4D97-AF65-F5344CB8AC3E}">
        <p14:creationId xmlns:p14="http://schemas.microsoft.com/office/powerpoint/2010/main" val="23851462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Basic Organizing Concepts</a:t>
            </a:r>
          </a:p>
          <a:p>
            <a:endParaRPr lang="en-GB" dirty="0" smtClean="0"/>
          </a:p>
        </p:txBody>
      </p:sp>
      <p:sp>
        <p:nvSpPr>
          <p:cNvPr id="2" name="Title 1"/>
          <p:cNvSpPr>
            <a:spLocks noGrp="1"/>
          </p:cNvSpPr>
          <p:nvPr>
            <p:ph type="title"/>
          </p:nvPr>
        </p:nvSpPr>
        <p:spPr/>
        <p:txBody>
          <a:bodyPr/>
          <a:lstStyle/>
          <a:p>
            <a:r>
              <a:rPr lang="en-US" dirty="0" smtClean="0"/>
              <a:t>Formalization and Bureaucracy</a:t>
            </a:r>
          </a:p>
        </p:txBody>
      </p:sp>
      <p:sp>
        <p:nvSpPr>
          <p:cNvPr id="5" name="Content Placeholder 4"/>
          <p:cNvSpPr>
            <a:spLocks noGrp="1"/>
          </p:cNvSpPr>
          <p:nvPr>
            <p:ph type="body" idx="1"/>
          </p:nvPr>
        </p:nvSpPr>
        <p:spPr/>
        <p:txBody>
          <a:bodyPr/>
          <a:lstStyle/>
          <a:p>
            <a:pPr marL="228600" indent="-228600"/>
            <a:r>
              <a:rPr lang="en-US" dirty="0" smtClean="0"/>
              <a:t>Formalization </a:t>
            </a:r>
          </a:p>
          <a:p>
            <a:pPr marL="228600" indent="-228600"/>
            <a:r>
              <a:rPr lang="en-US" dirty="0" smtClean="0"/>
              <a:t>Bureaucracy</a:t>
            </a:r>
            <a:endParaRPr lang="en-US" dirty="0"/>
          </a:p>
        </p:txBody>
      </p:sp>
      <p:sp>
        <p:nvSpPr>
          <p:cNvPr id="6" name="Slide Number Placeholder 5"/>
          <p:cNvSpPr>
            <a:spLocks noGrp="1"/>
          </p:cNvSpPr>
          <p:nvPr>
            <p:ph type="sldNum" sz="quarter" idx="12"/>
          </p:nvPr>
        </p:nvSpPr>
        <p:spPr/>
        <p:txBody>
          <a:bodyPr/>
          <a:lstStyle/>
          <a:p>
            <a:fld id="{772E002C-E576-4829-876E-D8A58FEC85C2}" type="slidenum">
              <a:rPr lang="en-US" smtClean="0"/>
              <a:pPr/>
              <a:t>9</a:t>
            </a:fld>
            <a:endParaRPr lang="en-US" dirty="0"/>
          </a:p>
        </p:txBody>
      </p:sp>
    </p:spTree>
    <p:extLst>
      <p:ext uri="{BB962C8B-B14F-4D97-AF65-F5344CB8AC3E}">
        <p14:creationId xmlns:p14="http://schemas.microsoft.com/office/powerpoint/2010/main" val="3406151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rgbClr val="009E00"/>
                </a:solidFill>
              </a:rPr>
              <a:t>Characteristics of Organizational Culture</a:t>
            </a:r>
          </a:p>
        </p:txBody>
      </p:sp>
      <p:sp>
        <p:nvSpPr>
          <p:cNvPr id="3" name="Text Placeholder 2"/>
          <p:cNvSpPr>
            <a:spLocks noGrp="1"/>
          </p:cNvSpPr>
          <p:nvPr>
            <p:ph type="body" idx="1"/>
          </p:nvPr>
        </p:nvSpPr>
        <p:spPr/>
        <p:txBody>
          <a:bodyPr/>
          <a:lstStyle/>
          <a:p>
            <a:endParaRPr lang="en-US" dirty="0" smtClean="0"/>
          </a:p>
          <a:p>
            <a:r>
              <a:rPr lang="en-US" b="1" dirty="0" smtClean="0"/>
              <a:t>Organizational culture</a:t>
            </a:r>
            <a:r>
              <a:rPr lang="en-US" dirty="0" smtClean="0"/>
              <a:t> is a pattern of shared norms, rules, values, and beliefs that guide the attitudes and behaviors of its employees.</a:t>
            </a:r>
            <a:endParaRPr lang="en-US" dirty="0"/>
          </a:p>
        </p:txBody>
      </p:sp>
      <p:sp>
        <p:nvSpPr>
          <p:cNvPr id="5" name="Slide Number Placeholder 4"/>
          <p:cNvSpPr>
            <a:spLocks noGrp="1"/>
          </p:cNvSpPr>
          <p:nvPr>
            <p:ph type="sldNum" sz="quarter" idx="12"/>
          </p:nvPr>
        </p:nvSpPr>
        <p:spPr/>
        <p:txBody>
          <a:bodyPr/>
          <a:lstStyle/>
          <a:p>
            <a:fld id="{0FD246A1-E8FC-4085-A760-63CBD6549A07}" type="slidenum">
              <a:rPr lang="en-US" smtClean="0"/>
              <a:pPr/>
              <a:t>10</a:t>
            </a:fld>
            <a:endParaRPr lang="en-US" dirty="0"/>
          </a:p>
        </p:txBody>
      </p:sp>
    </p:spTree>
    <p:extLst>
      <p:ext uri="{BB962C8B-B14F-4D97-AF65-F5344CB8AC3E}">
        <p14:creationId xmlns:p14="http://schemas.microsoft.com/office/powerpoint/2010/main" val="602701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Culture</a:t>
            </a:r>
            <a:endParaRPr lang="en-US" dirty="0"/>
          </a:p>
        </p:txBody>
      </p:sp>
      <p:sp>
        <p:nvSpPr>
          <p:cNvPr id="4" name="Text Placeholder 3"/>
          <p:cNvSpPr>
            <a:spLocks noGrp="1"/>
          </p:cNvSpPr>
          <p:nvPr>
            <p:ph type="body" idx="1"/>
          </p:nvPr>
        </p:nvSpPr>
        <p:spPr/>
        <p:txBody>
          <a:bodyPr/>
          <a:lstStyle/>
          <a:p>
            <a:r>
              <a:rPr lang="en-US" dirty="0" smtClean="0"/>
              <a:t>Suffolk</a:t>
            </a:r>
            <a:endParaRPr lang="en-US" dirty="0"/>
          </a:p>
        </p:txBody>
      </p:sp>
      <p:sp>
        <p:nvSpPr>
          <p:cNvPr id="6" name="Slide Number Placeholder 5"/>
          <p:cNvSpPr>
            <a:spLocks noGrp="1"/>
          </p:cNvSpPr>
          <p:nvPr>
            <p:ph type="sldNum" sz="quarter" idx="12"/>
          </p:nvPr>
        </p:nvSpPr>
        <p:spPr/>
        <p:txBody>
          <a:bodyPr/>
          <a:lstStyle/>
          <a:p>
            <a:fld id="{772E002C-E576-4829-876E-D8A58FEC85C2}" type="slidenum">
              <a:rPr lang="en-US" smtClean="0"/>
              <a:t>11</a:t>
            </a:fld>
            <a:endParaRPr lang="en-US" dirty="0"/>
          </a:p>
        </p:txBody>
      </p:sp>
    </p:spTree>
    <p:extLst>
      <p:ext uri="{BB962C8B-B14F-4D97-AF65-F5344CB8AC3E}">
        <p14:creationId xmlns:p14="http://schemas.microsoft.com/office/powerpoint/2010/main" val="1689996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Characteristics of Organizational Culture</a:t>
            </a:r>
          </a:p>
          <a:p>
            <a:endParaRPr lang="en-US" dirty="0"/>
          </a:p>
        </p:txBody>
      </p:sp>
      <p:sp>
        <p:nvSpPr>
          <p:cNvPr id="2" name="Title 1"/>
          <p:cNvSpPr>
            <a:spLocks noGrp="1"/>
          </p:cNvSpPr>
          <p:nvPr>
            <p:ph type="title"/>
          </p:nvPr>
        </p:nvSpPr>
        <p:spPr>
          <a:xfrm>
            <a:off x="457200" y="1295400"/>
            <a:ext cx="8229600" cy="914400"/>
          </a:xfrm>
        </p:spPr>
        <p:txBody>
          <a:bodyPr/>
          <a:lstStyle/>
          <a:p>
            <a:r>
              <a:rPr lang="en-US" dirty="0" smtClean="0"/>
              <a:t>Components of Culture</a:t>
            </a:r>
          </a:p>
        </p:txBody>
      </p:sp>
      <p:sp>
        <p:nvSpPr>
          <p:cNvPr id="5" name="Content Placeholder 4"/>
          <p:cNvSpPr>
            <a:spLocks noGrp="1"/>
          </p:cNvSpPr>
          <p:nvPr>
            <p:ph type="body" idx="1"/>
          </p:nvPr>
        </p:nvSpPr>
        <p:spPr>
          <a:xfrm>
            <a:off x="76200" y="2743200"/>
            <a:ext cx="2644422" cy="2286000"/>
          </a:xfrm>
        </p:spPr>
        <p:txBody>
          <a:bodyPr>
            <a:normAutofit/>
          </a:bodyPr>
          <a:lstStyle/>
          <a:p>
            <a:pPr marL="0" indent="0">
              <a:buNone/>
            </a:pPr>
            <a:r>
              <a:rPr lang="en-US" sz="2400" dirty="0">
                <a:solidFill>
                  <a:schemeClr val="accent6">
                    <a:lumMod val="75000"/>
                  </a:schemeClr>
                </a:solidFill>
              </a:rPr>
              <a:t>F</a:t>
            </a:r>
            <a:r>
              <a:rPr lang="en-US" sz="2400" dirty="0" smtClean="0">
                <a:solidFill>
                  <a:schemeClr val="accent6">
                    <a:lumMod val="75000"/>
                  </a:schemeClr>
                </a:solidFill>
              </a:rPr>
              <a:t>igure 14.1: </a:t>
            </a:r>
            <a:r>
              <a:rPr lang="en-US" sz="2400" dirty="0">
                <a:solidFill>
                  <a:schemeClr val="accent6">
                    <a:lumMod val="75000"/>
                  </a:schemeClr>
                </a:solidFill>
              </a:rPr>
              <a:t>The Cultural Iceberg: Components of Organizational Culture </a:t>
            </a:r>
          </a:p>
        </p:txBody>
      </p:sp>
      <p:sp>
        <p:nvSpPr>
          <p:cNvPr id="6" name="Slide Number Placeholder 5"/>
          <p:cNvSpPr>
            <a:spLocks noGrp="1"/>
          </p:cNvSpPr>
          <p:nvPr>
            <p:ph type="sldNum" sz="quarter" idx="12"/>
          </p:nvPr>
        </p:nvSpPr>
        <p:spPr/>
        <p:txBody>
          <a:bodyPr/>
          <a:lstStyle/>
          <a:p>
            <a:fld id="{0FD246A1-E8FC-4085-A760-63CBD6549A07}" type="slidenum">
              <a:rPr lang="en-US" smtClean="0"/>
              <a:pPr/>
              <a:t>12</a:t>
            </a:fld>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0622" y="2057400"/>
            <a:ext cx="6118578" cy="420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6200" y="4800600"/>
            <a:ext cx="2568222" cy="600164"/>
          </a:xfrm>
          <a:prstGeom prst="rect">
            <a:avLst/>
          </a:prstGeom>
        </p:spPr>
        <p:txBody>
          <a:bodyPr wrap="square">
            <a:spAutoFit/>
          </a:bodyPr>
          <a:lstStyle/>
          <a:p>
            <a:r>
              <a:rPr lang="en-US" sz="1100" dirty="0"/>
              <a:t>SOURCE: Based on Hall, Edward T. </a:t>
            </a:r>
            <a:r>
              <a:rPr lang="en-US" sz="1100" i="1" dirty="0"/>
              <a:t>Beyond Culture </a:t>
            </a:r>
            <a:r>
              <a:rPr lang="en-US" sz="1100" dirty="0"/>
              <a:t>(Oxford: Anchor, 1976). </a:t>
            </a:r>
          </a:p>
        </p:txBody>
      </p:sp>
    </p:spTree>
    <p:extLst>
      <p:ext uri="{BB962C8B-B14F-4D97-AF65-F5344CB8AC3E}">
        <p14:creationId xmlns:p14="http://schemas.microsoft.com/office/powerpoint/2010/main" val="831514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3"/>
          </p:nvPr>
        </p:nvSpPr>
        <p:spPr/>
        <p:txBody>
          <a:bodyPr/>
          <a:lstStyle/>
          <a:p>
            <a:endParaRPr lang="en-US"/>
          </a:p>
        </p:txBody>
      </p:sp>
      <p:sp>
        <p:nvSpPr>
          <p:cNvPr id="3" name="Title 2"/>
          <p:cNvSpPr>
            <a:spLocks noGrp="1"/>
          </p:cNvSpPr>
          <p:nvPr>
            <p:ph type="title"/>
          </p:nvPr>
        </p:nvSpPr>
        <p:spPr/>
        <p:txBody>
          <a:bodyPr/>
          <a:lstStyle/>
          <a:p>
            <a:r>
              <a:rPr lang="en-US" dirty="0" smtClean="0"/>
              <a:t>Google	</a:t>
            </a:r>
            <a:endParaRPr lang="en-US" dirty="0"/>
          </a:p>
        </p:txBody>
      </p:sp>
      <p:sp>
        <p:nvSpPr>
          <p:cNvPr id="4" name="Text Placeholder 3"/>
          <p:cNvSpPr>
            <a:spLocks noGrp="1"/>
          </p:cNvSpPr>
          <p:nvPr>
            <p:ph type="body" idx="1"/>
          </p:nvPr>
        </p:nvSpPr>
        <p:spPr/>
        <p:txBody>
          <a:bodyPr/>
          <a:lstStyle/>
          <a:p>
            <a:r>
              <a:rPr lang="en-US" dirty="0" smtClean="0"/>
              <a:t>Video</a:t>
            </a:r>
            <a:endParaRPr lang="en-US" dirty="0"/>
          </a:p>
        </p:txBody>
      </p:sp>
      <p:sp>
        <p:nvSpPr>
          <p:cNvPr id="6" name="Slide Number Placeholder 5"/>
          <p:cNvSpPr>
            <a:spLocks noGrp="1"/>
          </p:cNvSpPr>
          <p:nvPr>
            <p:ph type="sldNum" sz="quarter" idx="12"/>
          </p:nvPr>
        </p:nvSpPr>
        <p:spPr/>
        <p:txBody>
          <a:bodyPr/>
          <a:lstStyle/>
          <a:p>
            <a:fld id="{772E002C-E576-4829-876E-D8A58FEC85C2}" type="slidenum">
              <a:rPr lang="en-US" smtClean="0"/>
              <a:t>13</a:t>
            </a:fld>
            <a:endParaRPr lang="en-US" dirty="0"/>
          </a:p>
        </p:txBody>
      </p:sp>
    </p:spTree>
    <p:extLst>
      <p:ext uri="{BB962C8B-B14F-4D97-AF65-F5344CB8AC3E}">
        <p14:creationId xmlns:p14="http://schemas.microsoft.com/office/powerpoint/2010/main" val="573950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49827" y="762000"/>
            <a:ext cx="8229600" cy="1143000"/>
          </a:xfrm>
        </p:spPr>
        <p:txBody>
          <a:bodyPr>
            <a:normAutofit/>
          </a:bodyPr>
          <a:lstStyle/>
          <a:p>
            <a:r>
              <a:rPr lang="en-US" dirty="0" smtClean="0"/>
              <a:t>Observable Culture</a:t>
            </a:r>
          </a:p>
        </p:txBody>
      </p:sp>
      <p:sp>
        <p:nvSpPr>
          <p:cNvPr id="6147" name="Rectangle 3"/>
          <p:cNvSpPr>
            <a:spLocks noGrp="1" noChangeArrowheads="1"/>
          </p:cNvSpPr>
          <p:nvPr>
            <p:ph type="body" idx="1"/>
          </p:nvPr>
        </p:nvSpPr>
        <p:spPr>
          <a:xfrm>
            <a:off x="342900" y="1731963"/>
            <a:ext cx="8572500" cy="4521200"/>
          </a:xfrm>
        </p:spPr>
        <p:txBody>
          <a:bodyPr/>
          <a:lstStyle/>
          <a:p>
            <a:pPr eaLnBrk="1" hangingPunct="1">
              <a:defRPr/>
            </a:pPr>
            <a:r>
              <a:rPr lang="en-US" sz="2800" b="1" i="1" dirty="0" smtClean="0"/>
              <a:t>Observable artifacts</a:t>
            </a:r>
            <a:r>
              <a:rPr lang="en-US" sz="2800" b="1" dirty="0" smtClean="0"/>
              <a:t> </a:t>
            </a:r>
            <a:r>
              <a:rPr lang="en-US" sz="2800" dirty="0" smtClean="0"/>
              <a:t>- manifestations of an organization’s culture that employees can easily see.</a:t>
            </a:r>
          </a:p>
          <a:p>
            <a:pPr eaLnBrk="1" hangingPunct="1">
              <a:buNone/>
              <a:defRPr/>
            </a:pPr>
            <a:endParaRPr lang="en-US" sz="1000" dirty="0" smtClean="0"/>
          </a:p>
          <a:p>
            <a:pPr lvl="1" eaLnBrk="1" hangingPunct="1">
              <a:spcBef>
                <a:spcPts val="0"/>
              </a:spcBef>
              <a:defRPr/>
            </a:pPr>
            <a:r>
              <a:rPr lang="en-US" sz="2400" b="1" i="1" dirty="0" smtClean="0"/>
              <a:t>Symbols</a:t>
            </a:r>
            <a:r>
              <a:rPr lang="en-US" sz="2400" b="1" dirty="0" smtClean="0"/>
              <a:t> </a:t>
            </a:r>
            <a:r>
              <a:rPr lang="en-US" sz="2400" dirty="0" smtClean="0"/>
              <a:t>- corporate logo, uniforms.</a:t>
            </a:r>
          </a:p>
          <a:p>
            <a:pPr lvl="1" eaLnBrk="1" hangingPunct="1">
              <a:spcBef>
                <a:spcPts val="0"/>
              </a:spcBef>
              <a:buFont typeface="Wingdings" pitchFamily="2" charset="2"/>
              <a:buNone/>
              <a:defRPr/>
            </a:pPr>
            <a:endParaRPr lang="en-US" sz="900" dirty="0" smtClean="0"/>
          </a:p>
          <a:p>
            <a:pPr lvl="1" eaLnBrk="1" hangingPunct="1">
              <a:spcBef>
                <a:spcPts val="0"/>
              </a:spcBef>
              <a:defRPr/>
            </a:pPr>
            <a:r>
              <a:rPr lang="en-US" sz="2400" b="1" i="1" dirty="0" smtClean="0"/>
              <a:t>Physical structures</a:t>
            </a:r>
            <a:r>
              <a:rPr lang="en-US" sz="2400" b="1" dirty="0" smtClean="0"/>
              <a:t> </a:t>
            </a:r>
            <a:r>
              <a:rPr lang="en-US" sz="2400" dirty="0" smtClean="0"/>
              <a:t>– buildings, offices.</a:t>
            </a:r>
          </a:p>
          <a:p>
            <a:pPr lvl="1" eaLnBrk="1" hangingPunct="1">
              <a:spcBef>
                <a:spcPts val="0"/>
              </a:spcBef>
              <a:buFont typeface="Wingdings" pitchFamily="2" charset="2"/>
              <a:buNone/>
              <a:defRPr/>
            </a:pPr>
            <a:endParaRPr lang="en-US" sz="900" dirty="0" smtClean="0"/>
          </a:p>
          <a:p>
            <a:pPr lvl="1" eaLnBrk="1" hangingPunct="1">
              <a:spcBef>
                <a:spcPts val="0"/>
              </a:spcBef>
              <a:defRPr/>
            </a:pPr>
            <a:r>
              <a:rPr lang="en-US" sz="2400" b="1" i="1" dirty="0" smtClean="0"/>
              <a:t>Language</a:t>
            </a:r>
            <a:r>
              <a:rPr lang="en-US" sz="2400" b="1" dirty="0" smtClean="0"/>
              <a:t> </a:t>
            </a:r>
            <a:r>
              <a:rPr lang="en-US" sz="2400" dirty="0" smtClean="0"/>
              <a:t>- jargon, slang, slogans.</a:t>
            </a:r>
            <a:r>
              <a:rPr lang="en-US" sz="2400" b="1" i="1" dirty="0" smtClean="0"/>
              <a:t> </a:t>
            </a:r>
          </a:p>
          <a:p>
            <a:pPr lvl="1" eaLnBrk="1" hangingPunct="1">
              <a:spcBef>
                <a:spcPts val="0"/>
              </a:spcBef>
              <a:buNone/>
              <a:defRPr/>
            </a:pPr>
            <a:endParaRPr lang="en-US" sz="900" b="1" i="1" dirty="0" smtClean="0"/>
          </a:p>
          <a:p>
            <a:pPr lvl="1" eaLnBrk="1" hangingPunct="1">
              <a:spcBef>
                <a:spcPts val="0"/>
              </a:spcBef>
              <a:defRPr/>
            </a:pPr>
            <a:r>
              <a:rPr lang="en-US" sz="2400" b="1" i="1" dirty="0" smtClean="0"/>
              <a:t>Stories</a:t>
            </a:r>
            <a:r>
              <a:rPr lang="en-US" sz="2400" b="1" dirty="0" smtClean="0"/>
              <a:t> </a:t>
            </a:r>
            <a:r>
              <a:rPr lang="en-US" sz="2400" dirty="0" smtClean="0"/>
              <a:t>– anecdotes, legends, myths.</a:t>
            </a:r>
          </a:p>
          <a:p>
            <a:pPr eaLnBrk="1" hangingPunct="1">
              <a:lnSpc>
                <a:spcPct val="90000"/>
              </a:lnSpc>
              <a:spcBef>
                <a:spcPts val="0"/>
              </a:spcBef>
              <a:buNone/>
            </a:pPr>
            <a:endParaRPr lang="en-US" sz="900" dirty="0" smtClean="0"/>
          </a:p>
          <a:p>
            <a:pPr lvl="1" eaLnBrk="1" hangingPunct="1">
              <a:lnSpc>
                <a:spcPct val="90000"/>
              </a:lnSpc>
              <a:spcBef>
                <a:spcPts val="0"/>
              </a:spcBef>
            </a:pPr>
            <a:r>
              <a:rPr lang="en-US" sz="2400" b="1" i="1" dirty="0" smtClean="0"/>
              <a:t>Rituals</a:t>
            </a:r>
            <a:r>
              <a:rPr lang="en-US" sz="2400" b="1" dirty="0" smtClean="0"/>
              <a:t> </a:t>
            </a:r>
            <a:r>
              <a:rPr lang="en-US" sz="2400" dirty="0" smtClean="0"/>
              <a:t>- planned routines.</a:t>
            </a:r>
          </a:p>
          <a:p>
            <a:pPr lvl="1" eaLnBrk="1" hangingPunct="1">
              <a:lnSpc>
                <a:spcPct val="90000"/>
              </a:lnSpc>
              <a:spcBef>
                <a:spcPts val="0"/>
              </a:spcBef>
              <a:buFont typeface="Wingdings" pitchFamily="2" charset="2"/>
              <a:buNone/>
            </a:pPr>
            <a:endParaRPr lang="en-US" sz="900" dirty="0" smtClean="0"/>
          </a:p>
          <a:p>
            <a:pPr lvl="1" eaLnBrk="1" hangingPunct="1">
              <a:lnSpc>
                <a:spcPct val="90000"/>
              </a:lnSpc>
              <a:spcBef>
                <a:spcPts val="0"/>
              </a:spcBef>
            </a:pPr>
            <a:r>
              <a:rPr lang="en-US" sz="2400" b="1" i="1" dirty="0" smtClean="0"/>
              <a:t>Ceremonies</a:t>
            </a:r>
            <a:r>
              <a:rPr lang="en-US" sz="2400" b="1" dirty="0" smtClean="0"/>
              <a:t> </a:t>
            </a:r>
            <a:r>
              <a:rPr lang="en-US" sz="2400" dirty="0" smtClean="0"/>
              <a:t>- formal events.</a:t>
            </a:r>
          </a:p>
          <a:p>
            <a:pPr lvl="1" eaLnBrk="1" hangingPunct="1">
              <a:defRPr/>
            </a:pPr>
            <a:endParaRPr lang="en-US" sz="2400" dirty="0" smtClean="0"/>
          </a:p>
          <a:p>
            <a:pPr lvl="1" eaLnBrk="1" hangingPunct="1">
              <a:defRPr/>
            </a:pPr>
            <a:endParaRPr lang="en-US" sz="2400" dirty="0" smtClean="0"/>
          </a:p>
        </p:txBody>
      </p:sp>
      <p:sp>
        <p:nvSpPr>
          <p:cNvPr id="6150" name="Rectangle 6"/>
          <p:cNvSpPr>
            <a:spLocks noChangeArrowheads="1"/>
          </p:cNvSpPr>
          <p:nvPr/>
        </p:nvSpPr>
        <p:spPr bwMode="auto">
          <a:xfrm>
            <a:off x="6781800" y="6477000"/>
            <a:ext cx="2133600" cy="244475"/>
          </a:xfrm>
          <a:prstGeom prst="rect">
            <a:avLst/>
          </a:prstGeom>
          <a:noFill/>
          <a:ln w="9525">
            <a:noFill/>
            <a:miter lim="800000"/>
            <a:headEnd/>
            <a:tailEnd/>
          </a:ln>
          <a:effectLst/>
        </p:spPr>
        <p:txBody>
          <a:bodyPr/>
          <a:lstStyle/>
          <a:p>
            <a:pPr algn="r"/>
            <a:r>
              <a:rPr lang="en-US" sz="1200">
                <a:ea typeface="ＭＳ Ｐゴシック" pitchFamily="23" charset="-128"/>
              </a:rPr>
              <a:t>12-</a:t>
            </a:r>
            <a:fld id="{3B3111F3-6B07-48F8-91F6-398431AECBA2}" type="slidenum">
              <a:rPr lang="en-US" sz="1200">
                <a:ea typeface="ＭＳ Ｐゴシック" pitchFamily="23" charset="-128"/>
              </a:rPr>
              <a:pPr algn="r"/>
              <a:t>14</a:t>
            </a:fld>
            <a:endParaRPr lang="en-US" sz="1200">
              <a:ea typeface="ＭＳ Ｐゴシック" pitchFamily="23" charset="-128"/>
            </a:endParaRPr>
          </a:p>
        </p:txBody>
      </p:sp>
    </p:spTree>
    <p:extLst>
      <p:ext uri="{BB962C8B-B14F-4D97-AF65-F5344CB8AC3E}">
        <p14:creationId xmlns:p14="http://schemas.microsoft.com/office/powerpoint/2010/main" val="1409554141"/>
      </p:ext>
    </p:extLst>
  </p:cSld>
  <p:clrMapOvr>
    <a:masterClrMapping/>
  </p:clrMapOvr>
  <p:transition spd="med">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dirty="0" smtClean="0"/>
              <a:t>Unobservable Culture</a:t>
            </a:r>
          </a:p>
        </p:txBody>
      </p:sp>
      <p:sp>
        <p:nvSpPr>
          <p:cNvPr id="9219" name="Rectangle 3"/>
          <p:cNvSpPr>
            <a:spLocks noGrp="1" noChangeArrowheads="1"/>
          </p:cNvSpPr>
          <p:nvPr>
            <p:ph type="body" idx="1"/>
          </p:nvPr>
        </p:nvSpPr>
        <p:spPr>
          <a:xfrm>
            <a:off x="286438" y="2491364"/>
            <a:ext cx="8571123" cy="4373563"/>
          </a:xfrm>
        </p:spPr>
        <p:txBody>
          <a:bodyPr/>
          <a:lstStyle/>
          <a:p>
            <a:pPr>
              <a:lnSpc>
                <a:spcPct val="90000"/>
              </a:lnSpc>
            </a:pPr>
            <a:r>
              <a:rPr lang="en-US" sz="2800" b="1" i="1" dirty="0" smtClean="0"/>
              <a:t>Basic underlying assumptions</a:t>
            </a:r>
            <a:r>
              <a:rPr lang="en-US" sz="2800" b="1" dirty="0" smtClean="0"/>
              <a:t> </a:t>
            </a:r>
            <a:r>
              <a:rPr lang="en-US" sz="2800" dirty="0" smtClean="0"/>
              <a:t>– employees’ taken-for-granted beliefs.</a:t>
            </a:r>
          </a:p>
          <a:p>
            <a:pPr>
              <a:lnSpc>
                <a:spcPct val="90000"/>
              </a:lnSpc>
              <a:buNone/>
            </a:pPr>
            <a:endParaRPr lang="en-US" sz="1050" dirty="0" smtClean="0"/>
          </a:p>
          <a:p>
            <a:pPr lvl="1">
              <a:lnSpc>
                <a:spcPct val="90000"/>
              </a:lnSpc>
            </a:pPr>
            <a:r>
              <a:rPr lang="en-US" sz="2400" dirty="0" smtClean="0"/>
              <a:t>Are deeply ingrained in employees.</a:t>
            </a:r>
          </a:p>
          <a:p>
            <a:pPr lvl="1">
              <a:lnSpc>
                <a:spcPct val="90000"/>
              </a:lnSpc>
              <a:buNone/>
            </a:pPr>
            <a:endParaRPr lang="en-US" sz="1050" dirty="0" smtClean="0"/>
          </a:p>
          <a:p>
            <a:pPr lvl="1">
              <a:lnSpc>
                <a:spcPct val="90000"/>
              </a:lnSpc>
            </a:pPr>
            <a:r>
              <a:rPr lang="en-US" sz="2400" dirty="0" smtClean="0"/>
              <a:t>Represent the least observable part of a culture.</a:t>
            </a:r>
          </a:p>
          <a:p>
            <a:pPr lvl="1">
              <a:lnSpc>
                <a:spcPct val="90000"/>
              </a:lnSpc>
              <a:buNone/>
            </a:pPr>
            <a:endParaRPr lang="en-US" sz="1050" dirty="0" smtClean="0"/>
          </a:p>
          <a:p>
            <a:pPr lvl="1">
              <a:lnSpc>
                <a:spcPct val="90000"/>
              </a:lnSpc>
            </a:pPr>
            <a:r>
              <a:rPr lang="en-US" sz="2400" dirty="0" smtClean="0"/>
              <a:t>May not be apparent to employees.</a:t>
            </a:r>
          </a:p>
          <a:p>
            <a:pPr lvl="1">
              <a:lnSpc>
                <a:spcPct val="90000"/>
              </a:lnSpc>
              <a:buNone/>
            </a:pPr>
            <a:endParaRPr lang="en-US" sz="1050" dirty="0" smtClean="0"/>
          </a:p>
          <a:p>
            <a:pPr lvl="1">
              <a:lnSpc>
                <a:spcPct val="90000"/>
              </a:lnSpc>
            </a:pPr>
            <a:r>
              <a:rPr lang="en-US" sz="2400" dirty="0" smtClean="0"/>
              <a:t>Have a strong influence on employee behavior and attitudes.</a:t>
            </a:r>
          </a:p>
        </p:txBody>
      </p:sp>
      <p:sp>
        <p:nvSpPr>
          <p:cNvPr id="9222" name="Rectangle 6"/>
          <p:cNvSpPr>
            <a:spLocks noChangeArrowheads="1"/>
          </p:cNvSpPr>
          <p:nvPr/>
        </p:nvSpPr>
        <p:spPr bwMode="auto">
          <a:xfrm>
            <a:off x="6781800" y="6477000"/>
            <a:ext cx="2133600" cy="244475"/>
          </a:xfrm>
          <a:prstGeom prst="rect">
            <a:avLst/>
          </a:prstGeom>
          <a:noFill/>
          <a:ln w="9525">
            <a:noFill/>
            <a:miter lim="800000"/>
            <a:headEnd/>
            <a:tailEnd/>
          </a:ln>
          <a:effectLst/>
        </p:spPr>
        <p:txBody>
          <a:bodyPr/>
          <a:lstStyle/>
          <a:p>
            <a:pPr algn="r"/>
            <a:r>
              <a:rPr lang="en-US" sz="1200">
                <a:ea typeface="ＭＳ Ｐゴシック" pitchFamily="23" charset="-128"/>
              </a:rPr>
              <a:t>12-</a:t>
            </a:r>
            <a:fld id="{13A1A430-936F-484F-BE11-F91BF7993ABB}" type="slidenum">
              <a:rPr lang="en-US" sz="1200">
                <a:ea typeface="ＭＳ Ｐゴシック" pitchFamily="23" charset="-128"/>
              </a:rPr>
              <a:pPr algn="r"/>
              <a:t>15</a:t>
            </a:fld>
            <a:endParaRPr lang="en-US" sz="1200">
              <a:ea typeface="ＭＳ Ｐゴシック" pitchFamily="23" charset="-128"/>
            </a:endParaRPr>
          </a:p>
        </p:txBody>
      </p:sp>
    </p:spTree>
    <p:extLst>
      <p:ext uri="{BB962C8B-B14F-4D97-AF65-F5344CB8AC3E}">
        <p14:creationId xmlns:p14="http://schemas.microsoft.com/office/powerpoint/2010/main" val="2083623747"/>
      </p:ext>
    </p:extLst>
  </p:cSld>
  <p:clrMapOvr>
    <a:masterClrMapping/>
  </p:clrMapOvr>
  <p:transition spd="med">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590800"/>
            <a:ext cx="6320944"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ontent Placeholder 3"/>
          <p:cNvSpPr>
            <a:spLocks noGrp="1"/>
          </p:cNvSpPr>
          <p:nvPr>
            <p:ph idx="13"/>
          </p:nvPr>
        </p:nvSpPr>
        <p:spPr/>
        <p:txBody>
          <a:bodyPr/>
          <a:lstStyle/>
          <a:p>
            <a:r>
              <a:rPr lang="en-US" dirty="0"/>
              <a:t>Characteristics of Organizational Culture</a:t>
            </a:r>
          </a:p>
          <a:p>
            <a:endParaRPr lang="en-US" dirty="0"/>
          </a:p>
        </p:txBody>
      </p:sp>
      <p:sp>
        <p:nvSpPr>
          <p:cNvPr id="2" name="Title 1"/>
          <p:cNvSpPr>
            <a:spLocks noGrp="1"/>
          </p:cNvSpPr>
          <p:nvPr>
            <p:ph type="title"/>
          </p:nvPr>
        </p:nvSpPr>
        <p:spPr/>
        <p:txBody>
          <a:bodyPr>
            <a:normAutofit fontScale="90000"/>
          </a:bodyPr>
          <a:lstStyle/>
          <a:p>
            <a:r>
              <a:rPr lang="en-US" dirty="0" smtClean="0"/>
              <a:t>Dominant Culture, Subculture,</a:t>
            </a:r>
            <a:br>
              <a:rPr lang="en-US" dirty="0" smtClean="0"/>
            </a:br>
            <a:r>
              <a:rPr lang="en-US" dirty="0" smtClean="0"/>
              <a:t>and Counterculture </a:t>
            </a:r>
          </a:p>
        </p:txBody>
      </p:sp>
      <p:sp>
        <p:nvSpPr>
          <p:cNvPr id="5" name="Content Placeholder 4"/>
          <p:cNvSpPr>
            <a:spLocks noGrp="1"/>
          </p:cNvSpPr>
          <p:nvPr>
            <p:ph type="body" idx="1"/>
          </p:nvPr>
        </p:nvSpPr>
        <p:spPr>
          <a:xfrm>
            <a:off x="5410200" y="2438400"/>
            <a:ext cx="3505200" cy="1600199"/>
          </a:xfrm>
        </p:spPr>
        <p:txBody>
          <a:bodyPr>
            <a:noAutofit/>
          </a:bodyPr>
          <a:lstStyle/>
          <a:p>
            <a:pPr marL="0" indent="0" algn="r">
              <a:buNone/>
            </a:pPr>
            <a:r>
              <a:rPr lang="en-US" sz="2000" dirty="0">
                <a:solidFill>
                  <a:schemeClr val="accent6">
                    <a:lumMod val="75000"/>
                  </a:schemeClr>
                </a:solidFill>
              </a:rPr>
              <a:t>F</a:t>
            </a:r>
            <a:r>
              <a:rPr lang="en-US" sz="2000" dirty="0" smtClean="0">
                <a:solidFill>
                  <a:schemeClr val="accent6">
                    <a:lumMod val="75000"/>
                  </a:schemeClr>
                </a:solidFill>
              </a:rPr>
              <a:t>igure 14.3</a:t>
            </a:r>
            <a:r>
              <a:rPr lang="en-US" sz="2000" dirty="0">
                <a:solidFill>
                  <a:schemeClr val="accent6">
                    <a:lumMod val="75000"/>
                  </a:schemeClr>
                </a:solidFill>
              </a:rPr>
              <a:t>: The Relationship Among Dominant Culture, Subculture, and Counterculture</a:t>
            </a:r>
          </a:p>
        </p:txBody>
      </p:sp>
      <p:sp>
        <p:nvSpPr>
          <p:cNvPr id="6" name="Slide Number Placeholder 5"/>
          <p:cNvSpPr>
            <a:spLocks noGrp="1"/>
          </p:cNvSpPr>
          <p:nvPr>
            <p:ph type="sldNum" sz="quarter" idx="12"/>
          </p:nvPr>
        </p:nvSpPr>
        <p:spPr/>
        <p:txBody>
          <a:bodyPr/>
          <a:lstStyle/>
          <a:p>
            <a:fld id="{0FD246A1-E8FC-4085-A760-63CBD6549A07}" type="slidenum">
              <a:rPr lang="en-US" smtClean="0"/>
              <a:pPr/>
              <a:t>16</a:t>
            </a:fld>
            <a:endParaRPr lang="en-US" dirty="0"/>
          </a:p>
        </p:txBody>
      </p:sp>
    </p:spTree>
    <p:extLst>
      <p:ext uri="{BB962C8B-B14F-4D97-AF65-F5344CB8AC3E}">
        <p14:creationId xmlns:p14="http://schemas.microsoft.com/office/powerpoint/2010/main" val="1364420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Characteristics of Organizational Culture</a:t>
            </a:r>
          </a:p>
          <a:p>
            <a:endParaRPr lang="en-US" dirty="0"/>
          </a:p>
        </p:txBody>
      </p:sp>
      <p:sp>
        <p:nvSpPr>
          <p:cNvPr id="2" name="Title 1"/>
          <p:cNvSpPr>
            <a:spLocks noGrp="1"/>
          </p:cNvSpPr>
          <p:nvPr>
            <p:ph type="title"/>
          </p:nvPr>
        </p:nvSpPr>
        <p:spPr/>
        <p:txBody>
          <a:bodyPr/>
          <a:lstStyle/>
          <a:p>
            <a:r>
              <a:rPr lang="en-US" smtClean="0"/>
              <a:t>Strong and Weak Cultures</a:t>
            </a:r>
            <a:endParaRPr lang="en-US" dirty="0" smtClean="0"/>
          </a:p>
        </p:txBody>
      </p:sp>
      <p:sp>
        <p:nvSpPr>
          <p:cNvPr id="5" name="Content Placeholder 4"/>
          <p:cNvSpPr>
            <a:spLocks noGrp="1"/>
          </p:cNvSpPr>
          <p:nvPr>
            <p:ph type="body" idx="1"/>
          </p:nvPr>
        </p:nvSpPr>
        <p:spPr/>
        <p:txBody>
          <a:bodyPr>
            <a:normAutofit fontScale="92500" lnSpcReduction="20000"/>
          </a:bodyPr>
          <a:lstStyle/>
          <a:p>
            <a:pPr marL="0" indent="0">
              <a:buNone/>
            </a:pPr>
            <a:r>
              <a:rPr lang="en-US" dirty="0">
                <a:solidFill>
                  <a:schemeClr val="accent5">
                    <a:lumMod val="75000"/>
                  </a:schemeClr>
                </a:solidFill>
              </a:rPr>
              <a:t>Strong cultures:</a:t>
            </a:r>
          </a:p>
          <a:p>
            <a:pPr lvl="1">
              <a:buFont typeface="Arial" panose="020B0604020202020204" pitchFamily="34" charset="0"/>
              <a:buChar char="•"/>
            </a:pPr>
            <a:r>
              <a:rPr lang="en-US" dirty="0"/>
              <a:t>Majority of employees are aligned with the values of an organization</a:t>
            </a:r>
          </a:p>
          <a:p>
            <a:pPr lvl="1">
              <a:buFont typeface="Arial" panose="020B0604020202020204" pitchFamily="34" charset="0"/>
              <a:buChar char="•"/>
            </a:pPr>
            <a:r>
              <a:rPr lang="en-US" dirty="0"/>
              <a:t>Less need for detailed policies and procedures </a:t>
            </a:r>
            <a:endParaRPr lang="en-US" dirty="0" smtClean="0"/>
          </a:p>
          <a:p>
            <a:pPr marL="57150" indent="0">
              <a:buNone/>
            </a:pPr>
            <a:r>
              <a:rPr lang="en-US" dirty="0" smtClean="0">
                <a:solidFill>
                  <a:schemeClr val="accent5">
                    <a:lumMod val="75000"/>
                  </a:schemeClr>
                </a:solidFill>
              </a:rPr>
              <a:t>Weak cultures: </a:t>
            </a:r>
          </a:p>
          <a:p>
            <a:pPr lvl="1">
              <a:buFont typeface="Arial" panose="020B0604020202020204" pitchFamily="34" charset="0"/>
              <a:buChar char="•"/>
            </a:pPr>
            <a:r>
              <a:rPr lang="en-US" dirty="0" smtClean="0"/>
              <a:t>Core </a:t>
            </a:r>
            <a:r>
              <a:rPr lang="en-US" dirty="0"/>
              <a:t>values are not embraced or shared by its employees</a:t>
            </a:r>
          </a:p>
          <a:p>
            <a:pPr lvl="1">
              <a:buFont typeface="Arial" panose="020B0604020202020204" pitchFamily="34" charset="0"/>
              <a:buChar char="•"/>
            </a:pPr>
            <a:r>
              <a:rPr lang="en-US" dirty="0"/>
              <a:t>Core values are not defined or communicated </a:t>
            </a:r>
            <a:r>
              <a:rPr lang="en-US" dirty="0" smtClean="0"/>
              <a:t>well</a:t>
            </a:r>
            <a:endParaRPr lang="en-US" dirty="0"/>
          </a:p>
        </p:txBody>
      </p:sp>
      <p:sp>
        <p:nvSpPr>
          <p:cNvPr id="6" name="Slide Number Placeholder 5"/>
          <p:cNvSpPr>
            <a:spLocks noGrp="1"/>
          </p:cNvSpPr>
          <p:nvPr>
            <p:ph type="sldNum" sz="quarter" idx="12"/>
          </p:nvPr>
        </p:nvSpPr>
        <p:spPr/>
        <p:txBody>
          <a:bodyPr/>
          <a:lstStyle/>
          <a:p>
            <a:fld id="{0FD246A1-E8FC-4085-A760-63CBD6549A07}" type="slidenum">
              <a:rPr lang="en-US" smtClean="0"/>
              <a:pPr/>
              <a:t>17</a:t>
            </a:fld>
            <a:endParaRPr lang="en-US" dirty="0"/>
          </a:p>
        </p:txBody>
      </p:sp>
    </p:spTree>
    <p:extLst>
      <p:ext uri="{BB962C8B-B14F-4D97-AF65-F5344CB8AC3E}">
        <p14:creationId xmlns:p14="http://schemas.microsoft.com/office/powerpoint/2010/main" val="548413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600200"/>
            <a:ext cx="6591300"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381000" y="762000"/>
            <a:ext cx="8229600" cy="914400"/>
          </a:xfrm>
        </p:spPr>
        <p:txBody>
          <a:bodyPr>
            <a:normAutofit fontScale="90000"/>
          </a:bodyPr>
          <a:lstStyle/>
          <a:p>
            <a:r>
              <a:rPr lang="en-US" dirty="0" smtClean="0">
                <a:solidFill>
                  <a:srgbClr val="009E00"/>
                </a:solidFill>
              </a:rPr>
              <a:t>Types of Organizational Cultures</a:t>
            </a:r>
          </a:p>
        </p:txBody>
      </p:sp>
      <p:sp>
        <p:nvSpPr>
          <p:cNvPr id="3" name="Text Placeholder 2"/>
          <p:cNvSpPr>
            <a:spLocks noGrp="1"/>
          </p:cNvSpPr>
          <p:nvPr>
            <p:ph type="body" idx="1"/>
          </p:nvPr>
        </p:nvSpPr>
        <p:spPr>
          <a:xfrm>
            <a:off x="152400" y="2057400"/>
            <a:ext cx="1981200" cy="1066799"/>
          </a:xfrm>
        </p:spPr>
        <p:txBody>
          <a:bodyPr>
            <a:noAutofit/>
          </a:bodyPr>
          <a:lstStyle/>
          <a:p>
            <a:pPr marL="0" indent="0">
              <a:buNone/>
            </a:pPr>
            <a:r>
              <a:rPr lang="en-US" sz="2000" dirty="0">
                <a:solidFill>
                  <a:schemeClr val="accent6">
                    <a:lumMod val="75000"/>
                  </a:schemeClr>
                </a:solidFill>
              </a:rPr>
              <a:t>F</a:t>
            </a:r>
            <a:r>
              <a:rPr lang="en-US" sz="2000" dirty="0" smtClean="0">
                <a:solidFill>
                  <a:schemeClr val="accent6">
                    <a:lumMod val="75000"/>
                  </a:schemeClr>
                </a:solidFill>
              </a:rPr>
              <a:t>igure 14.4: </a:t>
            </a:r>
            <a:r>
              <a:rPr lang="en-US" sz="2000" dirty="0">
                <a:solidFill>
                  <a:schemeClr val="accent6">
                    <a:lumMod val="75000"/>
                  </a:schemeClr>
                </a:solidFill>
              </a:rPr>
              <a:t>Organizational Cultures</a:t>
            </a:r>
          </a:p>
        </p:txBody>
      </p:sp>
      <p:sp>
        <p:nvSpPr>
          <p:cNvPr id="5" name="Slide Number Placeholder 4"/>
          <p:cNvSpPr>
            <a:spLocks noGrp="1"/>
          </p:cNvSpPr>
          <p:nvPr>
            <p:ph type="sldNum" sz="quarter" idx="12"/>
          </p:nvPr>
        </p:nvSpPr>
        <p:spPr>
          <a:xfrm>
            <a:off x="8481942" y="6553200"/>
            <a:ext cx="638315" cy="304800"/>
          </a:xfrm>
        </p:spPr>
        <p:txBody>
          <a:bodyPr/>
          <a:lstStyle/>
          <a:p>
            <a:fld id="{0FD246A1-E8FC-4085-A760-63CBD6549A07}" type="slidenum">
              <a:rPr lang="en-US" smtClean="0"/>
              <a:pPr/>
              <a:t>18</a:t>
            </a:fld>
            <a:endParaRPr lang="en-US" dirty="0"/>
          </a:p>
        </p:txBody>
      </p:sp>
    </p:spTree>
    <p:extLst>
      <p:ext uri="{BB962C8B-B14F-4D97-AF65-F5344CB8AC3E}">
        <p14:creationId xmlns:p14="http://schemas.microsoft.com/office/powerpoint/2010/main" val="694890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Types of Organizational Cultures</a:t>
            </a:r>
          </a:p>
          <a:p>
            <a:endParaRPr lang="en-US" dirty="0"/>
          </a:p>
        </p:txBody>
      </p:sp>
      <p:sp>
        <p:nvSpPr>
          <p:cNvPr id="5" name="Content Placeholder 4"/>
          <p:cNvSpPr>
            <a:spLocks noGrp="1"/>
          </p:cNvSpPr>
          <p:nvPr>
            <p:ph type="body" idx="1"/>
          </p:nvPr>
        </p:nvSpPr>
        <p:spPr>
          <a:xfrm>
            <a:off x="152400" y="1600200"/>
            <a:ext cx="8839200" cy="4038600"/>
          </a:xfrm>
        </p:spPr>
        <p:txBody>
          <a:bodyPr>
            <a:normAutofit fontScale="92500"/>
          </a:bodyPr>
          <a:lstStyle/>
          <a:p>
            <a:r>
              <a:rPr lang="en-US" dirty="0"/>
              <a:t>Organizations with a </a:t>
            </a:r>
            <a:r>
              <a:rPr lang="en-US" b="1" dirty="0" smtClean="0"/>
              <a:t>positive organizational </a:t>
            </a:r>
            <a:r>
              <a:rPr lang="en-US" b="1" dirty="0"/>
              <a:t>culture</a:t>
            </a:r>
            <a:r>
              <a:rPr lang="en-US" dirty="0"/>
              <a:t> focus on supporting employees’ strengths, increasing morale, and providing rewards for good work. </a:t>
            </a:r>
            <a:endParaRPr lang="en-US" dirty="0" smtClean="0"/>
          </a:p>
          <a:p>
            <a:r>
              <a:rPr lang="en-US" dirty="0"/>
              <a:t>Organizations that nurture a </a:t>
            </a:r>
            <a:r>
              <a:rPr lang="en-US" b="1" dirty="0"/>
              <a:t>communal culture</a:t>
            </a:r>
            <a:r>
              <a:rPr lang="en-US" dirty="0"/>
              <a:t> environment are home to employees who tend to think alike, are happy to share knowledge, and have a clear focus on the direction of the </a:t>
            </a:r>
            <a:r>
              <a:rPr lang="en-US" dirty="0" smtClean="0"/>
              <a:t>task</a:t>
            </a:r>
            <a:endParaRPr lang="en-US" dirty="0"/>
          </a:p>
        </p:txBody>
      </p:sp>
      <p:sp>
        <p:nvSpPr>
          <p:cNvPr id="6" name="Slide Number Placeholder 5"/>
          <p:cNvSpPr>
            <a:spLocks noGrp="1"/>
          </p:cNvSpPr>
          <p:nvPr>
            <p:ph type="sldNum" sz="quarter" idx="12"/>
          </p:nvPr>
        </p:nvSpPr>
        <p:spPr/>
        <p:txBody>
          <a:bodyPr/>
          <a:lstStyle/>
          <a:p>
            <a:fld id="{0FD246A1-E8FC-4085-A760-63CBD6549A07}" type="slidenum">
              <a:rPr lang="en-US" smtClean="0"/>
              <a:pPr/>
              <a:t>19</a:t>
            </a:fld>
            <a:endParaRPr lang="en-US" dirty="0"/>
          </a:p>
        </p:txBody>
      </p:sp>
    </p:spTree>
    <p:extLst>
      <p:ext uri="{BB962C8B-B14F-4D97-AF65-F5344CB8AC3E}">
        <p14:creationId xmlns:p14="http://schemas.microsoft.com/office/powerpoint/2010/main" val="1380701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Types of Organizational Cultures</a:t>
            </a:r>
          </a:p>
          <a:p>
            <a:endParaRPr lang="en-US" dirty="0"/>
          </a:p>
        </p:txBody>
      </p:sp>
      <p:sp>
        <p:nvSpPr>
          <p:cNvPr id="5" name="Content Placeholder 4"/>
          <p:cNvSpPr>
            <a:spLocks noGrp="1"/>
          </p:cNvSpPr>
          <p:nvPr>
            <p:ph type="body" idx="1"/>
          </p:nvPr>
        </p:nvSpPr>
        <p:spPr>
          <a:xfrm>
            <a:off x="457200" y="1828800"/>
            <a:ext cx="8229600" cy="3657600"/>
          </a:xfrm>
        </p:spPr>
        <p:txBody>
          <a:bodyPr/>
          <a:lstStyle/>
          <a:p>
            <a:r>
              <a:rPr lang="en-US" b="1" dirty="0"/>
              <a:t>Fragmented culture </a:t>
            </a:r>
            <a:r>
              <a:rPr lang="en-US" dirty="0"/>
              <a:t>is found </a:t>
            </a:r>
            <a:r>
              <a:rPr lang="en-US" dirty="0" smtClean="0"/>
              <a:t>in companies </a:t>
            </a:r>
            <a:r>
              <a:rPr lang="en-US" dirty="0"/>
              <a:t>where employees tend to keep to themselves, avoid socializing, and work as individuals rather than part of a </a:t>
            </a:r>
            <a:r>
              <a:rPr lang="en-US" dirty="0" smtClean="0"/>
              <a:t>team</a:t>
            </a:r>
          </a:p>
          <a:p>
            <a:r>
              <a:rPr lang="en-US" b="1" dirty="0" smtClean="0"/>
              <a:t>Mercenary cultures</a:t>
            </a:r>
            <a:r>
              <a:rPr lang="en-US" dirty="0" smtClean="0"/>
              <a:t> exist in organizations where making money is the top priority.</a:t>
            </a:r>
            <a:endParaRPr lang="en-US" b="1" dirty="0"/>
          </a:p>
        </p:txBody>
      </p:sp>
      <p:sp>
        <p:nvSpPr>
          <p:cNvPr id="6" name="Slide Number Placeholder 5"/>
          <p:cNvSpPr>
            <a:spLocks noGrp="1"/>
          </p:cNvSpPr>
          <p:nvPr>
            <p:ph type="sldNum" sz="quarter" idx="12"/>
          </p:nvPr>
        </p:nvSpPr>
        <p:spPr/>
        <p:txBody>
          <a:bodyPr/>
          <a:lstStyle/>
          <a:p>
            <a:fld id="{0FD246A1-E8FC-4085-A760-63CBD6549A07}" type="slidenum">
              <a:rPr lang="en-US" smtClean="0"/>
              <a:pPr/>
              <a:t>20</a:t>
            </a:fld>
            <a:endParaRPr lang="en-US" dirty="0"/>
          </a:p>
        </p:txBody>
      </p:sp>
    </p:spTree>
    <p:extLst>
      <p:ext uri="{BB962C8B-B14F-4D97-AF65-F5344CB8AC3E}">
        <p14:creationId xmlns:p14="http://schemas.microsoft.com/office/powerpoint/2010/main" val="1458914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Types of Organizational Cultures</a:t>
            </a:r>
          </a:p>
          <a:p>
            <a:endParaRPr lang="en-US" dirty="0"/>
          </a:p>
        </p:txBody>
      </p:sp>
      <p:sp>
        <p:nvSpPr>
          <p:cNvPr id="5" name="Content Placeholder 4"/>
          <p:cNvSpPr>
            <a:spLocks noGrp="1"/>
          </p:cNvSpPr>
          <p:nvPr>
            <p:ph type="body" idx="1"/>
          </p:nvPr>
        </p:nvSpPr>
        <p:spPr>
          <a:xfrm>
            <a:off x="457200" y="1524000"/>
            <a:ext cx="8229600" cy="4343400"/>
          </a:xfrm>
        </p:spPr>
        <p:txBody>
          <a:bodyPr>
            <a:normAutofit/>
          </a:bodyPr>
          <a:lstStyle/>
          <a:p>
            <a:r>
              <a:rPr lang="en-US" b="1" dirty="0"/>
              <a:t>Networked cultures </a:t>
            </a:r>
            <a:r>
              <a:rPr lang="en-US" dirty="0"/>
              <a:t>are characterized by a high degree of trust between employees and a willingness to communicate and share </a:t>
            </a:r>
            <a:r>
              <a:rPr lang="en-US" dirty="0" smtClean="0"/>
              <a:t>information</a:t>
            </a:r>
          </a:p>
          <a:p>
            <a:r>
              <a:rPr lang="en-US" dirty="0" smtClean="0"/>
              <a:t>In an </a:t>
            </a:r>
            <a:r>
              <a:rPr lang="en-US" b="1" dirty="0" smtClean="0"/>
              <a:t>ethical culture</a:t>
            </a:r>
            <a:r>
              <a:rPr lang="en-US" dirty="0" smtClean="0"/>
              <a:t> managers need to be role models themselves, communicate ethical standards, and train employees to behave in an ethical manner</a:t>
            </a:r>
            <a:endParaRPr lang="en-US" dirty="0"/>
          </a:p>
        </p:txBody>
      </p:sp>
      <p:sp>
        <p:nvSpPr>
          <p:cNvPr id="6" name="Slide Number Placeholder 5"/>
          <p:cNvSpPr>
            <a:spLocks noGrp="1"/>
          </p:cNvSpPr>
          <p:nvPr>
            <p:ph type="sldNum" sz="quarter" idx="12"/>
          </p:nvPr>
        </p:nvSpPr>
        <p:spPr/>
        <p:txBody>
          <a:bodyPr/>
          <a:lstStyle/>
          <a:p>
            <a:fld id="{0FD246A1-E8FC-4085-A760-63CBD6549A07}" type="slidenum">
              <a:rPr lang="en-US" smtClean="0"/>
              <a:pPr/>
              <a:t>21</a:t>
            </a:fld>
            <a:endParaRPr lang="en-US" dirty="0"/>
          </a:p>
        </p:txBody>
      </p:sp>
    </p:spTree>
    <p:extLst>
      <p:ext uri="{BB962C8B-B14F-4D97-AF65-F5344CB8AC3E}">
        <p14:creationId xmlns:p14="http://schemas.microsoft.com/office/powerpoint/2010/main" val="10008120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Types of Organizational Cultures</a:t>
            </a:r>
          </a:p>
          <a:p>
            <a:endParaRPr lang="en-US" dirty="0"/>
          </a:p>
        </p:txBody>
      </p:sp>
      <p:sp>
        <p:nvSpPr>
          <p:cNvPr id="5" name="Content Placeholder 4"/>
          <p:cNvSpPr>
            <a:spLocks noGrp="1"/>
          </p:cNvSpPr>
          <p:nvPr>
            <p:ph type="body" idx="1"/>
          </p:nvPr>
        </p:nvSpPr>
        <p:spPr>
          <a:xfrm>
            <a:off x="457200" y="2057400"/>
            <a:ext cx="8229600" cy="3505200"/>
          </a:xfrm>
        </p:spPr>
        <p:txBody>
          <a:bodyPr/>
          <a:lstStyle/>
          <a:p>
            <a:r>
              <a:rPr lang="en-US" b="1" dirty="0"/>
              <a:t>Spiritual culture </a:t>
            </a:r>
            <a:r>
              <a:rPr lang="en-US" dirty="0"/>
              <a:t>focuses on opportunities for employees to grow in the workplace by carrying out meaningful tasks that contribute to the good of society as a </a:t>
            </a:r>
            <a:r>
              <a:rPr lang="en-US" dirty="0" smtClean="0"/>
              <a:t>whole</a:t>
            </a:r>
            <a:endParaRPr lang="en-US" dirty="0"/>
          </a:p>
        </p:txBody>
      </p:sp>
      <p:sp>
        <p:nvSpPr>
          <p:cNvPr id="6" name="Slide Number Placeholder 5"/>
          <p:cNvSpPr>
            <a:spLocks noGrp="1"/>
          </p:cNvSpPr>
          <p:nvPr>
            <p:ph type="sldNum" sz="quarter" idx="12"/>
          </p:nvPr>
        </p:nvSpPr>
        <p:spPr/>
        <p:txBody>
          <a:bodyPr/>
          <a:lstStyle/>
          <a:p>
            <a:fld id="{0FD246A1-E8FC-4085-A760-63CBD6549A07}" type="slidenum">
              <a:rPr lang="en-US" smtClean="0"/>
              <a:pPr/>
              <a:t>22</a:t>
            </a:fld>
            <a:endParaRPr lang="en-US" dirty="0"/>
          </a:p>
        </p:txBody>
      </p:sp>
    </p:spTree>
    <p:extLst>
      <p:ext uri="{BB962C8B-B14F-4D97-AF65-F5344CB8AC3E}">
        <p14:creationId xmlns:p14="http://schemas.microsoft.com/office/powerpoint/2010/main" val="5885268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Shaping Organizational Culture</a:t>
            </a:r>
          </a:p>
          <a:p>
            <a:endParaRPr lang="en-US" dirty="0"/>
          </a:p>
        </p:txBody>
      </p:sp>
      <p:sp>
        <p:nvSpPr>
          <p:cNvPr id="2" name="Title 1"/>
          <p:cNvSpPr>
            <a:spLocks noGrp="1"/>
          </p:cNvSpPr>
          <p:nvPr>
            <p:ph type="title"/>
          </p:nvPr>
        </p:nvSpPr>
        <p:spPr/>
        <p:txBody>
          <a:bodyPr/>
          <a:lstStyle/>
          <a:p>
            <a:r>
              <a:rPr lang="en-US" smtClean="0"/>
              <a:t>Selection Practices</a:t>
            </a:r>
            <a:endParaRPr lang="en-US" dirty="0" smtClean="0"/>
          </a:p>
        </p:txBody>
      </p:sp>
      <p:sp>
        <p:nvSpPr>
          <p:cNvPr id="5" name="Content Placeholder 4"/>
          <p:cNvSpPr>
            <a:spLocks noGrp="1"/>
          </p:cNvSpPr>
          <p:nvPr>
            <p:ph type="body" idx="1"/>
          </p:nvPr>
        </p:nvSpPr>
        <p:spPr/>
        <p:txBody>
          <a:bodyPr/>
          <a:lstStyle/>
          <a:p>
            <a:r>
              <a:rPr lang="en-US" dirty="0" smtClean="0"/>
              <a:t>Person</a:t>
            </a:r>
            <a:r>
              <a:rPr lang="en-US" dirty="0" smtClean="0">
                <a:latin typeface="Arial"/>
                <a:cs typeface="Arial"/>
              </a:rPr>
              <a:t>−</a:t>
            </a:r>
            <a:r>
              <a:rPr lang="en-US" dirty="0" smtClean="0"/>
              <a:t>organization </a:t>
            </a:r>
            <a:r>
              <a:rPr lang="en-US" dirty="0"/>
              <a:t>fit refers to the process of selecting candidates whose personalities and attitudes best suite the organizational </a:t>
            </a:r>
            <a:r>
              <a:rPr lang="en-US" dirty="0" smtClean="0"/>
              <a:t>culture.</a:t>
            </a:r>
            <a:endParaRPr lang="en-US" dirty="0"/>
          </a:p>
        </p:txBody>
      </p:sp>
      <p:sp>
        <p:nvSpPr>
          <p:cNvPr id="6" name="Slide Number Placeholder 5"/>
          <p:cNvSpPr>
            <a:spLocks noGrp="1"/>
          </p:cNvSpPr>
          <p:nvPr>
            <p:ph type="sldNum" sz="quarter" idx="12"/>
          </p:nvPr>
        </p:nvSpPr>
        <p:spPr/>
        <p:txBody>
          <a:bodyPr/>
          <a:lstStyle/>
          <a:p>
            <a:fld id="{0FD246A1-E8FC-4085-A760-63CBD6549A07}" type="slidenum">
              <a:rPr lang="en-US" smtClean="0"/>
              <a:pPr/>
              <a:t>23</a:t>
            </a:fld>
            <a:endParaRPr lang="en-US" dirty="0"/>
          </a:p>
        </p:txBody>
      </p:sp>
    </p:spTree>
    <p:extLst>
      <p:ext uri="{BB962C8B-B14F-4D97-AF65-F5344CB8AC3E}">
        <p14:creationId xmlns:p14="http://schemas.microsoft.com/office/powerpoint/2010/main" val="1043522244"/>
      </p:ext>
    </p:extLst>
  </p:cSld>
  <p:clrMapOvr>
    <a:masterClrMapping/>
  </p:clrMapOvr>
</p:sld>
</file>

<file path=ppt/theme/theme1.xml><?xml version="1.0" encoding="utf-8"?>
<a:theme xmlns:a="http://schemas.openxmlformats.org/drawingml/2006/main" name="Neck OB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Neck OB Theme</Template>
  <TotalTime>200</TotalTime>
  <Words>2716</Words>
  <Application>Microsoft Macintosh PowerPoint</Application>
  <PresentationFormat>On-screen Show (4:3)</PresentationFormat>
  <Paragraphs>166</Paragraphs>
  <Slides>23</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Arial Narrow</vt:lpstr>
      <vt:lpstr>Calibri</vt:lpstr>
      <vt:lpstr>ＭＳ Ｐゴシック</vt:lpstr>
      <vt:lpstr>Wingdings</vt:lpstr>
      <vt:lpstr>Neck OB Theme</vt:lpstr>
      <vt:lpstr>MGT 217</vt:lpstr>
      <vt:lpstr>Reminders</vt:lpstr>
      <vt:lpstr>Organizational Structure</vt:lpstr>
      <vt:lpstr>Basic Organizing Concepts</vt:lpstr>
      <vt:lpstr>Specialization and Division of Labor</vt:lpstr>
      <vt:lpstr>Span of Control</vt:lpstr>
      <vt:lpstr>Centralization versus Decentralization</vt:lpstr>
      <vt:lpstr>Mechanistic versus Organic Models</vt:lpstr>
      <vt:lpstr>Formalization and Bureaucracy</vt:lpstr>
      <vt:lpstr>Characteristics of Organizational Culture</vt:lpstr>
      <vt:lpstr>Culture</vt:lpstr>
      <vt:lpstr>Components of Culture</vt:lpstr>
      <vt:lpstr>Google </vt:lpstr>
      <vt:lpstr>Observable Culture</vt:lpstr>
      <vt:lpstr>Unobservable Culture</vt:lpstr>
      <vt:lpstr>Dominant Culture, Subculture, and Counterculture </vt:lpstr>
      <vt:lpstr>Strong and Weak Cultures</vt:lpstr>
      <vt:lpstr>Types of Organizational Cultures</vt:lpstr>
      <vt:lpstr>PowerPoint Presentation</vt:lpstr>
      <vt:lpstr>PowerPoint Presentation</vt:lpstr>
      <vt:lpstr>PowerPoint Presentation</vt:lpstr>
      <vt:lpstr>PowerPoint Presentation</vt:lpstr>
      <vt:lpstr>Selection Practices</vt:lpstr>
    </vt:vector>
  </TitlesOfParts>
  <Company>Sage Publications</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17: Organizational Structure, Design, and Technology</dc:title>
  <dc:creator>Bierach, Katie</dc:creator>
  <cp:lastModifiedBy>Microsoft Office User</cp:lastModifiedBy>
  <cp:revision>53</cp:revision>
  <dcterms:created xsi:type="dcterms:W3CDTF">2015-08-27T06:44:11Z</dcterms:created>
  <dcterms:modified xsi:type="dcterms:W3CDTF">2018-11-19T04:59:23Z</dcterms:modified>
</cp:coreProperties>
</file>